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5"/>
  </p:notesMasterIdLst>
  <p:handoutMasterIdLst>
    <p:handoutMasterId r:id="rId26"/>
  </p:handoutMasterIdLst>
  <p:sldIdLst>
    <p:sldId id="274" r:id="rId2"/>
    <p:sldId id="282" r:id="rId3"/>
    <p:sldId id="284" r:id="rId4"/>
    <p:sldId id="285" r:id="rId5"/>
    <p:sldId id="286" r:id="rId6"/>
    <p:sldId id="287" r:id="rId7"/>
    <p:sldId id="288" r:id="rId8"/>
    <p:sldId id="289" r:id="rId9"/>
    <p:sldId id="290" r:id="rId10"/>
    <p:sldId id="291" r:id="rId11"/>
    <p:sldId id="292" r:id="rId12"/>
    <p:sldId id="293" r:id="rId13"/>
    <p:sldId id="294" r:id="rId14"/>
    <p:sldId id="295" r:id="rId15"/>
    <p:sldId id="300" r:id="rId16"/>
    <p:sldId id="296" r:id="rId17"/>
    <p:sldId id="297" r:id="rId18"/>
    <p:sldId id="298" r:id="rId19"/>
    <p:sldId id="299" r:id="rId20"/>
    <p:sldId id="302" r:id="rId21"/>
    <p:sldId id="303" r:id="rId22"/>
    <p:sldId id="301"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wen Appleton" initials="OA" lastIdx="1" clrIdx="0">
    <p:extLst>
      <p:ext uri="{19B8F6BF-5375-455C-9EA6-DF929625EA0E}">
        <p15:presenceInfo xmlns:p15="http://schemas.microsoft.com/office/powerpoint/2012/main" userId="5794eb9b50a1a6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B5F"/>
    <a:srgbClr val="77B272"/>
    <a:srgbClr val="1F4328"/>
    <a:srgbClr val="1C3046"/>
    <a:srgbClr val="13E7AF"/>
    <a:srgbClr val="35E927"/>
    <a:srgbClr val="99F492"/>
    <a:srgbClr val="1E7B0F"/>
    <a:srgbClr val="B5892D"/>
    <a:srgbClr val="75A5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6" autoAdjust="0"/>
    <p:restoredTop sz="89520" autoAdjust="0"/>
  </p:normalViewPr>
  <p:slideViewPr>
    <p:cSldViewPr>
      <p:cViewPr varScale="1">
        <p:scale>
          <a:sx n="60" d="100"/>
          <a:sy n="60" d="100"/>
        </p:scale>
        <p:origin x="840" y="3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hyperlink" Target="mailto:join@mailman.eosc-hub.eu"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mailto:join@mailman.eosc-hub.eu" TargetMode="Externa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DED972-9F22-5441-BB83-E1FBA3CE40CA}" type="doc">
      <dgm:prSet loTypeId="urn:microsoft.com/office/officeart/2005/8/layout/chevron1" loCatId="list" qsTypeId="urn:microsoft.com/office/officeart/2005/8/quickstyle/simple1" qsCatId="simple" csTypeId="urn:microsoft.com/office/officeart/2005/8/colors/colorful3" csCatId="colorful" phldr="1"/>
      <dgm:spPr/>
      <dgm:t>
        <a:bodyPr/>
        <a:lstStyle/>
        <a:p>
          <a:endParaRPr lang="en-US"/>
        </a:p>
      </dgm:t>
    </dgm:pt>
    <dgm:pt modelId="{B17E69CF-2454-7243-9940-0B4C8C8BBCC6}">
      <dgm:prSet phldrT="[Text]" custT="1"/>
      <dgm:spPr/>
      <dgm:t>
        <a:bodyPr/>
        <a:lstStyle/>
        <a:p>
          <a:pPr marL="252000">
            <a:spcBef>
              <a:spcPts val="0"/>
            </a:spcBef>
            <a:spcAft>
              <a:spcPts val="600"/>
            </a:spcAft>
          </a:pPr>
          <a:r>
            <a:rPr lang="en-US" sz="1800" dirty="0"/>
            <a:t>Submit the request for onboarding</a:t>
          </a:r>
        </a:p>
      </dgm:t>
    </dgm:pt>
    <dgm:pt modelId="{D1FD9D27-0DC5-6F4A-ACB6-5F4C04F2F955}" type="parTrans" cxnId="{48448628-685B-AE49-BCD8-FEDB4FC133C5}">
      <dgm:prSet/>
      <dgm:spPr/>
      <dgm:t>
        <a:bodyPr/>
        <a:lstStyle/>
        <a:p>
          <a:endParaRPr lang="en-US"/>
        </a:p>
      </dgm:t>
    </dgm:pt>
    <dgm:pt modelId="{39EAA1B2-536E-5544-B06F-71728C02AF13}" type="sibTrans" cxnId="{48448628-685B-AE49-BCD8-FEDB4FC133C5}">
      <dgm:prSet/>
      <dgm:spPr/>
      <dgm:t>
        <a:bodyPr/>
        <a:lstStyle/>
        <a:p>
          <a:endParaRPr lang="en-US"/>
        </a:p>
      </dgm:t>
    </dgm:pt>
    <dgm:pt modelId="{23719194-A4F1-9645-B19E-6543F2B706C9}">
      <dgm:prSet phldrT="[Text]" custT="1"/>
      <dgm:spPr/>
      <dgm:t>
        <a:bodyPr/>
        <a:lstStyle/>
        <a:p>
          <a:pPr marL="252000">
            <a:spcBef>
              <a:spcPts val="0"/>
            </a:spcBef>
            <a:spcAft>
              <a:spcPts val="600"/>
            </a:spcAft>
            <a:buNone/>
          </a:pPr>
          <a:r>
            <a:rPr lang="en-US" sz="1800" b="0" dirty="0">
              <a:latin typeface="+mn-lt"/>
              <a:ea typeface="Roboto"/>
              <a:cs typeface="Roboto"/>
              <a:sym typeface="Roboto"/>
            </a:rPr>
            <a:t>Information gathering</a:t>
          </a:r>
          <a:endParaRPr lang="en-US" sz="1800" b="0" dirty="0">
            <a:latin typeface="+mn-lt"/>
          </a:endParaRPr>
        </a:p>
      </dgm:t>
    </dgm:pt>
    <dgm:pt modelId="{C22EB121-951C-1F4F-A5F2-5B8DC2C493EF}" type="parTrans" cxnId="{D292757E-B4E9-684A-BD55-8D01F39F1CB8}">
      <dgm:prSet/>
      <dgm:spPr/>
      <dgm:t>
        <a:bodyPr/>
        <a:lstStyle/>
        <a:p>
          <a:endParaRPr lang="en-US"/>
        </a:p>
      </dgm:t>
    </dgm:pt>
    <dgm:pt modelId="{84CB9D7A-CFCE-E745-886C-1C394549F115}" type="sibTrans" cxnId="{D292757E-B4E9-684A-BD55-8D01F39F1CB8}">
      <dgm:prSet/>
      <dgm:spPr/>
      <dgm:t>
        <a:bodyPr/>
        <a:lstStyle/>
        <a:p>
          <a:endParaRPr lang="en-US"/>
        </a:p>
      </dgm:t>
    </dgm:pt>
    <dgm:pt modelId="{5C4E1D74-9740-9041-892B-8212D1948A6C}">
      <dgm:prSet phldrT="[Text]" custT="1"/>
      <dgm:spPr/>
      <dgm:t>
        <a:bodyPr/>
        <a:lstStyle/>
        <a:p>
          <a:pPr marL="252000">
            <a:spcBef>
              <a:spcPts val="0"/>
            </a:spcBef>
            <a:spcAft>
              <a:spcPts val="600"/>
            </a:spcAft>
          </a:pPr>
          <a:r>
            <a:rPr lang="en-US" sz="1800" dirty="0"/>
            <a:t>Validation</a:t>
          </a:r>
        </a:p>
      </dgm:t>
    </dgm:pt>
    <dgm:pt modelId="{43BEA05B-6883-FE48-85D8-E84A5B877C22}" type="parTrans" cxnId="{4509E1DE-A111-0647-88AF-E8CE88400D7A}">
      <dgm:prSet/>
      <dgm:spPr/>
      <dgm:t>
        <a:bodyPr/>
        <a:lstStyle/>
        <a:p>
          <a:endParaRPr lang="en-US"/>
        </a:p>
      </dgm:t>
    </dgm:pt>
    <dgm:pt modelId="{744FB16E-8756-E249-AE49-C48F3DB2C4B6}" type="sibTrans" cxnId="{4509E1DE-A111-0647-88AF-E8CE88400D7A}">
      <dgm:prSet/>
      <dgm:spPr/>
      <dgm:t>
        <a:bodyPr/>
        <a:lstStyle/>
        <a:p>
          <a:endParaRPr lang="en-US"/>
        </a:p>
      </dgm:t>
    </dgm:pt>
    <dgm:pt modelId="{D7523CC1-03C8-FF47-BAF6-83494CBD15E2}">
      <dgm:prSet phldrT="[Text]" custT="1"/>
      <dgm:spPr/>
      <dgm: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sym typeface="Roboto"/>
            </a:rPr>
            <a:t>Validation team examines filled template</a:t>
          </a:r>
          <a:endParaRPr lang="en-US" sz="1400" kern="1200" dirty="0">
            <a:solidFill>
              <a:srgbClr val="515151">
                <a:hueOff val="0"/>
                <a:satOff val="0"/>
                <a:lumOff val="0"/>
                <a:alphaOff val="0"/>
              </a:srgbClr>
            </a:solidFill>
            <a:latin typeface="Arial"/>
            <a:ea typeface="Roboto"/>
            <a:cs typeface="Roboto"/>
          </a:endParaRPr>
        </a:p>
      </dgm:t>
    </dgm:pt>
    <dgm:pt modelId="{B6073C95-C8E7-6F44-8E53-BDFA64D95A2A}" type="parTrans" cxnId="{9474317F-DC42-5D4E-B8E9-E82DFEEC8283}">
      <dgm:prSet/>
      <dgm:spPr/>
      <dgm:t>
        <a:bodyPr/>
        <a:lstStyle/>
        <a:p>
          <a:endParaRPr lang="en-US"/>
        </a:p>
      </dgm:t>
    </dgm:pt>
    <dgm:pt modelId="{2009D5D6-A729-A44F-83CD-D5D6D567D9EC}" type="sibTrans" cxnId="{9474317F-DC42-5D4E-B8E9-E82DFEEC8283}">
      <dgm:prSet/>
      <dgm:spPr/>
      <dgm:t>
        <a:bodyPr/>
        <a:lstStyle/>
        <a:p>
          <a:endParaRPr lang="en-US"/>
        </a:p>
      </dgm:t>
    </dgm:pt>
    <dgm:pt modelId="{D2F66D84-D98A-904E-BC78-1CE1FB9F7BE0}">
      <dgm:prSet custT="1"/>
      <dgm:spPr/>
      <dgm:t>
        <a:bodyPr/>
        <a:lstStyle/>
        <a:p>
          <a:pPr marL="252000">
            <a:spcBef>
              <a:spcPts val="0"/>
            </a:spcBef>
            <a:spcAft>
              <a:spcPts val="600"/>
            </a:spcAft>
            <a:buFont typeface="Arial" panose="020B0604020202020204" pitchFamily="34" charset="0"/>
            <a:buChar char="•"/>
          </a:pPr>
          <a:r>
            <a:rPr lang="en-US" sz="1400" kern="1200" dirty="0">
              <a:latin typeface="+mn-lt"/>
              <a:ea typeface="Roboto"/>
              <a:cs typeface="Roboto"/>
              <a:sym typeface="Roboto"/>
            </a:rPr>
            <a:t>Send an email to </a:t>
          </a:r>
          <a:r>
            <a:rPr lang="en-US" sz="1400" kern="1200" dirty="0">
              <a:latin typeface="+mn-lt"/>
              <a:ea typeface="Roboto"/>
              <a:cs typeface="Roboto"/>
              <a:sym typeface="Roboto"/>
              <a:hlinkClick xmlns:r="http://schemas.openxmlformats.org/officeDocument/2006/relationships" r:id="rId1"/>
            </a:rPr>
            <a:t>join@mailman.eosc-hub.eu</a:t>
          </a:r>
          <a:r>
            <a:rPr lang="en-US" sz="1400" kern="1200" dirty="0">
              <a:latin typeface="+mn-lt"/>
              <a:ea typeface="Roboto"/>
              <a:cs typeface="Roboto"/>
              <a:sym typeface="Roboto"/>
            </a:rPr>
            <a:t> or fill the form available on the EOSC portal</a:t>
          </a:r>
          <a:endParaRPr lang="en-US" sz="1400" kern="1200" dirty="0">
            <a:latin typeface="+mn-lt"/>
          </a:endParaRPr>
        </a:p>
      </dgm:t>
    </dgm:pt>
    <dgm:pt modelId="{17045966-7700-1D47-AA49-25F7095367B3}" type="parTrans" cxnId="{CB421752-C7F7-8B4F-868A-5232089B4974}">
      <dgm:prSet/>
      <dgm:spPr/>
      <dgm:t>
        <a:bodyPr/>
        <a:lstStyle/>
        <a:p>
          <a:endParaRPr lang="en-US"/>
        </a:p>
      </dgm:t>
    </dgm:pt>
    <dgm:pt modelId="{F0298184-CFF3-9648-B894-42539BFD9063}" type="sibTrans" cxnId="{CB421752-C7F7-8B4F-868A-5232089B4974}">
      <dgm:prSet/>
      <dgm:spPr/>
      <dgm:t>
        <a:bodyPr/>
        <a:lstStyle/>
        <a:p>
          <a:endParaRPr lang="en-US"/>
        </a:p>
      </dgm:t>
    </dgm:pt>
    <dgm:pt modelId="{829C0E7D-4D12-BA45-A8F6-191838A10DF7}">
      <dgm:prSet phldrT="[Text]" custT="1"/>
      <dgm:spPr/>
      <dgm:t>
        <a:bodyPr/>
        <a:lstStyle/>
        <a:p>
          <a:pPr marL="252000">
            <a:spcBef>
              <a:spcPts val="0"/>
            </a:spcBef>
            <a:spcAft>
              <a:spcPts val="600"/>
            </a:spcAft>
            <a:buNone/>
          </a:pPr>
          <a:r>
            <a:rPr lang="en-US" sz="1800" b="0" dirty="0">
              <a:latin typeface="+mn-lt"/>
              <a:ea typeface="Roboto"/>
              <a:cs typeface="Roboto"/>
              <a:sym typeface="Roboto"/>
            </a:rPr>
            <a:t>Publication</a:t>
          </a:r>
          <a:endParaRPr lang="en-US" sz="1800" b="0" dirty="0">
            <a:latin typeface="+mn-lt"/>
          </a:endParaRPr>
        </a:p>
      </dgm:t>
    </dgm:pt>
    <dgm:pt modelId="{BB7FCE03-6EAA-4A4D-98BB-19AA1999C5CA}" type="parTrans" cxnId="{6011F3F4-9B60-6E4C-B1FF-27A083FEA4FE}">
      <dgm:prSet/>
      <dgm:spPr/>
      <dgm:t>
        <a:bodyPr/>
        <a:lstStyle/>
        <a:p>
          <a:endParaRPr lang="en-US"/>
        </a:p>
      </dgm:t>
    </dgm:pt>
    <dgm:pt modelId="{3CB6A808-BDCE-B644-A93F-952DF7154930}" type="sibTrans" cxnId="{6011F3F4-9B60-6E4C-B1FF-27A083FEA4FE}">
      <dgm:prSet/>
      <dgm:spPr/>
      <dgm:t>
        <a:bodyPr/>
        <a:lstStyle/>
        <a:p>
          <a:endParaRPr lang="en-US"/>
        </a:p>
      </dgm:t>
    </dgm:pt>
    <dgm:pt modelId="{218E5659-C8CD-AB43-9DB8-F93DBE40B1F3}">
      <dgm:prSet phldrT="[Text]" custT="1"/>
      <dgm:spPr/>
      <dgm: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sym typeface="Roboto"/>
            </a:rPr>
            <a:t>Publish the service in the EOSC portal Marketplace</a:t>
          </a:r>
          <a:endParaRPr lang="en-US" sz="1400" kern="1200" dirty="0">
            <a:solidFill>
              <a:srgbClr val="515151">
                <a:hueOff val="0"/>
                <a:satOff val="0"/>
                <a:lumOff val="0"/>
                <a:alphaOff val="0"/>
              </a:srgbClr>
            </a:solidFill>
            <a:latin typeface="Arial"/>
            <a:ea typeface="Roboto"/>
            <a:cs typeface="Roboto"/>
          </a:endParaRPr>
        </a:p>
      </dgm:t>
    </dgm:pt>
    <dgm:pt modelId="{802096E8-AD22-6941-A1D3-470172165B67}" type="parTrans" cxnId="{E75D676F-138A-924B-A330-D3E23DC549A1}">
      <dgm:prSet/>
      <dgm:spPr/>
      <dgm:t>
        <a:bodyPr/>
        <a:lstStyle/>
        <a:p>
          <a:endParaRPr lang="en-US"/>
        </a:p>
      </dgm:t>
    </dgm:pt>
    <dgm:pt modelId="{187034A0-1B9C-A04D-AD04-D46AD3425150}" type="sibTrans" cxnId="{E75D676F-138A-924B-A330-D3E23DC549A1}">
      <dgm:prSet/>
      <dgm:spPr/>
      <dgm:t>
        <a:bodyPr/>
        <a:lstStyle/>
        <a:p>
          <a:endParaRPr lang="en-US"/>
        </a:p>
      </dgm:t>
    </dgm:pt>
    <dgm:pt modelId="{1C7ECEB9-6A74-B84F-8F55-FB65A6040E94}">
      <dgm:prSet phldrT="[Text]" custT="1"/>
      <dgm:spPr/>
      <dgm:t>
        <a:bodyPr/>
        <a:lstStyle/>
        <a:p>
          <a:pPr marL="252000" lvl="1" indent="-228600" algn="l" defTabSz="933450">
            <a:lnSpc>
              <a:spcPct val="90000"/>
            </a:lnSpc>
            <a:spcBef>
              <a:spcPts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Receive support from EOSC-hub team in filling in the information</a:t>
          </a:r>
        </a:p>
      </dgm:t>
    </dgm:pt>
    <dgm:pt modelId="{FACB4B7F-2FFF-6D48-B287-B7216E1B208E}" type="parTrans" cxnId="{50F3D372-9D26-EE47-B4A8-C7413830AB14}">
      <dgm:prSet/>
      <dgm:spPr/>
      <dgm:t>
        <a:bodyPr/>
        <a:lstStyle/>
        <a:p>
          <a:endParaRPr lang="en-US"/>
        </a:p>
      </dgm:t>
    </dgm:pt>
    <dgm:pt modelId="{38D42B74-BF10-BE4D-8F8E-F4102E42AB3E}" type="sibTrans" cxnId="{50F3D372-9D26-EE47-B4A8-C7413830AB14}">
      <dgm:prSet/>
      <dgm:spPr/>
      <dgm:t>
        <a:bodyPr/>
        <a:lstStyle/>
        <a:p>
          <a:endParaRPr lang="en-US"/>
        </a:p>
      </dgm:t>
    </dgm:pt>
    <dgm:pt modelId="{6D971DAD-1F63-7F4A-8AA6-0FA4D40D3B6D}">
      <dgm:prSet custT="1"/>
      <dgm:spPr/>
      <dgm:t>
        <a:bodyPr/>
        <a:lstStyle/>
        <a:p>
          <a:pPr marL="252000">
            <a:spcBef>
              <a:spcPts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Receive a service description template to fill in</a:t>
          </a:r>
        </a:p>
      </dgm:t>
    </dgm:pt>
    <dgm:pt modelId="{31128363-E884-A743-BDF8-25F12A2E1CD2}" type="parTrans" cxnId="{0787BBF0-D633-5B42-B622-58A9B7E3673A}">
      <dgm:prSet/>
      <dgm:spPr/>
      <dgm:t>
        <a:bodyPr/>
        <a:lstStyle/>
        <a:p>
          <a:endParaRPr lang="en-GB"/>
        </a:p>
      </dgm:t>
    </dgm:pt>
    <dgm:pt modelId="{8A80EC78-DFA0-064A-996A-42C0BD1C9347}" type="sibTrans" cxnId="{0787BBF0-D633-5B42-B622-58A9B7E3673A}">
      <dgm:prSet/>
      <dgm:spPr/>
      <dgm:t>
        <a:bodyPr/>
        <a:lstStyle/>
        <a:p>
          <a:endParaRPr lang="en-GB"/>
        </a:p>
      </dgm:t>
    </dgm:pt>
    <dgm:pt modelId="{43BD2E57-E937-034F-8B7E-CAD0B06A12F1}">
      <dgm:prSet phldrT="[Text]" custT="1"/>
      <dgm:spPr/>
      <dgm:t>
        <a:bodyPr/>
        <a:lstStyle/>
        <a:p>
          <a:pPr marL="252000" lvl="1" indent="-228600" algn="l" defTabSz="933450">
            <a:lnSpc>
              <a:spcPct val="90000"/>
            </a:lnSpc>
            <a:spcBef>
              <a:spcPts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Fill the service description template</a:t>
          </a:r>
        </a:p>
      </dgm:t>
    </dgm:pt>
    <dgm:pt modelId="{01D82FED-E840-FE49-B5AE-3FD141834A23}" type="parTrans" cxnId="{D8A63283-DAF6-4D4E-B290-C6CBD20D8791}">
      <dgm:prSet/>
      <dgm:spPr/>
      <dgm:t>
        <a:bodyPr/>
        <a:lstStyle/>
        <a:p>
          <a:endParaRPr lang="en-GB"/>
        </a:p>
      </dgm:t>
    </dgm:pt>
    <dgm:pt modelId="{41010447-C9FF-AE4D-994A-FB865B0A1ADA}" type="sibTrans" cxnId="{D8A63283-DAF6-4D4E-B290-C6CBD20D8791}">
      <dgm:prSet/>
      <dgm:spPr/>
      <dgm:t>
        <a:bodyPr/>
        <a:lstStyle/>
        <a:p>
          <a:endParaRPr lang="en-GB"/>
        </a:p>
      </dgm:t>
    </dgm:pt>
    <dgm:pt modelId="{3FDF6FA5-47E5-D745-8CA0-C83486615878}">
      <dgm:prSet phldrT="[Text]" custT="1"/>
      <dgm:spPr/>
      <dgm: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sym typeface="Roboto"/>
            </a:rPr>
            <a:t>Ensures the services meets the Rules of Participation </a:t>
          </a:r>
          <a:endParaRPr lang="en-US" sz="1400" kern="1200" dirty="0">
            <a:solidFill>
              <a:srgbClr val="515151">
                <a:hueOff val="0"/>
                <a:satOff val="0"/>
                <a:lumOff val="0"/>
                <a:alphaOff val="0"/>
              </a:srgbClr>
            </a:solidFill>
            <a:latin typeface="Arial"/>
            <a:ea typeface="Roboto"/>
            <a:cs typeface="Roboto"/>
          </a:endParaRPr>
        </a:p>
      </dgm:t>
    </dgm:pt>
    <dgm:pt modelId="{68222F24-9A93-374F-A4B0-9327F0B7F382}" type="parTrans" cxnId="{351F8C7B-4B9D-FB47-B4FB-D7233B21E3BD}">
      <dgm:prSet/>
      <dgm:spPr/>
      <dgm:t>
        <a:bodyPr/>
        <a:lstStyle/>
        <a:p>
          <a:endParaRPr lang="en-GB"/>
        </a:p>
      </dgm:t>
    </dgm:pt>
    <dgm:pt modelId="{08201D0D-EA2F-9342-9342-059B149D8D20}" type="sibTrans" cxnId="{351F8C7B-4B9D-FB47-B4FB-D7233B21E3BD}">
      <dgm:prSet/>
      <dgm:spPr/>
      <dgm:t>
        <a:bodyPr/>
        <a:lstStyle/>
        <a:p>
          <a:endParaRPr lang="en-GB"/>
        </a:p>
      </dgm:t>
    </dgm:pt>
    <dgm:pt modelId="{CFD8A8A6-B4FC-F048-8DEC-68C71A6E453B}">
      <dgm:prSet phldrT="[Text]" custT="1"/>
      <dgm:spPr/>
      <dgm: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Requests clarifications if required</a:t>
          </a:r>
        </a:p>
      </dgm:t>
    </dgm:pt>
    <dgm:pt modelId="{F1FE5EDF-FF07-EF4C-8CE7-22700F4D0FF6}" type="parTrans" cxnId="{D83D9AB8-2355-244D-BF75-5CC08A3BB1C6}">
      <dgm:prSet/>
      <dgm:spPr/>
      <dgm:t>
        <a:bodyPr/>
        <a:lstStyle/>
        <a:p>
          <a:endParaRPr lang="en-GB"/>
        </a:p>
      </dgm:t>
    </dgm:pt>
    <dgm:pt modelId="{1898BDDD-BC66-3142-8D7B-DC4773A3FB93}" type="sibTrans" cxnId="{D83D9AB8-2355-244D-BF75-5CC08A3BB1C6}">
      <dgm:prSet/>
      <dgm:spPr/>
      <dgm:t>
        <a:bodyPr/>
        <a:lstStyle/>
        <a:p>
          <a:endParaRPr lang="en-GB"/>
        </a:p>
      </dgm:t>
    </dgm:pt>
    <dgm:pt modelId="{EBFFFD13-DB3D-B445-8FF4-F7342D3118D6}">
      <dgm:prSet phldrT="[Text]" custT="1"/>
      <dgm:spPr/>
      <dgm: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Enters service in Service Portfolio</a:t>
          </a:r>
        </a:p>
      </dgm:t>
    </dgm:pt>
    <dgm:pt modelId="{8654609E-3743-074D-B259-F6FCA318BD7B}" type="parTrans" cxnId="{02B8217B-CA74-894F-AADF-B91EA376652C}">
      <dgm:prSet/>
      <dgm:spPr/>
      <dgm:t>
        <a:bodyPr/>
        <a:lstStyle/>
        <a:p>
          <a:endParaRPr lang="en-GB"/>
        </a:p>
      </dgm:t>
    </dgm:pt>
    <dgm:pt modelId="{9F81AA04-DDDA-374A-B364-6D5C29A5DA68}" type="sibTrans" cxnId="{02B8217B-CA74-894F-AADF-B91EA376652C}">
      <dgm:prSet/>
      <dgm:spPr/>
      <dgm:t>
        <a:bodyPr/>
        <a:lstStyle/>
        <a:p>
          <a:endParaRPr lang="en-GB"/>
        </a:p>
      </dgm:t>
    </dgm:pt>
    <dgm:pt modelId="{9521C873-C5A9-2941-BFE4-DD5B1AB43DC4}">
      <dgm:prSet phldrT="[Text]" custT="1"/>
      <dgm:spPr/>
      <dgm: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Transfer subset of data from the portfolio to the Marketplace on EOSC portal</a:t>
          </a:r>
        </a:p>
      </dgm:t>
    </dgm:pt>
    <dgm:pt modelId="{0F9510D3-4978-B14D-A32E-C0F6CD1F1F35}" type="parTrans" cxnId="{5ABEC58D-05E3-D946-B071-7D5C0BCD7311}">
      <dgm:prSet/>
      <dgm:spPr/>
      <dgm:t>
        <a:bodyPr/>
        <a:lstStyle/>
        <a:p>
          <a:endParaRPr lang="en-GB"/>
        </a:p>
      </dgm:t>
    </dgm:pt>
    <dgm:pt modelId="{59E64DBD-EC89-2447-B16C-ED4BD621E180}" type="sibTrans" cxnId="{5ABEC58D-05E3-D946-B071-7D5C0BCD7311}">
      <dgm:prSet/>
      <dgm:spPr/>
      <dgm:t>
        <a:bodyPr/>
        <a:lstStyle/>
        <a:p>
          <a:endParaRPr lang="en-GB"/>
        </a:p>
      </dgm:t>
    </dgm:pt>
    <dgm:pt modelId="{6790BD79-B369-F345-9AE4-6413C3E68E12}">
      <dgm:prSet phldrT="[Text]" custT="1"/>
      <dgm:spPr/>
      <dgm: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Provide draft of entry to service provider</a:t>
          </a:r>
        </a:p>
      </dgm:t>
    </dgm:pt>
    <dgm:pt modelId="{D3653EA7-3B7C-5846-8806-520AC677306B}" type="parTrans" cxnId="{AEAC299D-B509-FA43-9D9C-79C10E31DA34}">
      <dgm:prSet/>
      <dgm:spPr/>
      <dgm:t>
        <a:bodyPr/>
        <a:lstStyle/>
        <a:p>
          <a:endParaRPr lang="en-GB"/>
        </a:p>
      </dgm:t>
    </dgm:pt>
    <dgm:pt modelId="{657D1C99-C865-854A-BCD2-6E9DE1F138FB}" type="sibTrans" cxnId="{AEAC299D-B509-FA43-9D9C-79C10E31DA34}">
      <dgm:prSet/>
      <dgm:spPr/>
      <dgm:t>
        <a:bodyPr/>
        <a:lstStyle/>
        <a:p>
          <a:endParaRPr lang="en-GB"/>
        </a:p>
      </dgm:t>
    </dgm:pt>
    <dgm:pt modelId="{13F2088A-8670-A14B-9571-B691603A4874}" type="pres">
      <dgm:prSet presAssocID="{61DED972-9F22-5441-BB83-E1FBA3CE40CA}" presName="Name0" presStyleCnt="0">
        <dgm:presLayoutVars>
          <dgm:dir/>
          <dgm:animLvl val="lvl"/>
          <dgm:resizeHandles val="exact"/>
        </dgm:presLayoutVars>
      </dgm:prSet>
      <dgm:spPr/>
    </dgm:pt>
    <dgm:pt modelId="{FD109B84-D98F-954B-B172-3A730C6587CA}" type="pres">
      <dgm:prSet presAssocID="{B17E69CF-2454-7243-9940-0B4C8C8BBCC6}" presName="composite" presStyleCnt="0"/>
      <dgm:spPr/>
    </dgm:pt>
    <dgm:pt modelId="{F9F2A302-DBCF-B840-9017-9B03E851D617}" type="pres">
      <dgm:prSet presAssocID="{B17E69CF-2454-7243-9940-0B4C8C8BBCC6}" presName="parTx" presStyleLbl="node1" presStyleIdx="0" presStyleCnt="4">
        <dgm:presLayoutVars>
          <dgm:chMax val="0"/>
          <dgm:chPref val="0"/>
          <dgm:bulletEnabled val="1"/>
        </dgm:presLayoutVars>
      </dgm:prSet>
      <dgm:spPr/>
    </dgm:pt>
    <dgm:pt modelId="{93AD100D-8836-3F4A-99E7-D72CA9605E2F}" type="pres">
      <dgm:prSet presAssocID="{B17E69CF-2454-7243-9940-0B4C8C8BBCC6}" presName="desTx" presStyleLbl="revTx" presStyleIdx="0" presStyleCnt="4" custLinFactNeighborX="7209">
        <dgm:presLayoutVars>
          <dgm:bulletEnabled val="1"/>
        </dgm:presLayoutVars>
      </dgm:prSet>
      <dgm:spPr/>
    </dgm:pt>
    <dgm:pt modelId="{50145E8C-D0B7-B243-9E14-B52B65AE9AAE}" type="pres">
      <dgm:prSet presAssocID="{39EAA1B2-536E-5544-B06F-71728C02AF13}" presName="space" presStyleCnt="0"/>
      <dgm:spPr/>
    </dgm:pt>
    <dgm:pt modelId="{6820FC70-D407-C949-A943-3104D282D129}" type="pres">
      <dgm:prSet presAssocID="{23719194-A4F1-9645-B19E-6543F2B706C9}" presName="composite" presStyleCnt="0"/>
      <dgm:spPr/>
    </dgm:pt>
    <dgm:pt modelId="{57ECF367-FF46-9D4F-B165-6BDAF4AD53BA}" type="pres">
      <dgm:prSet presAssocID="{23719194-A4F1-9645-B19E-6543F2B706C9}" presName="parTx" presStyleLbl="node1" presStyleIdx="1" presStyleCnt="4">
        <dgm:presLayoutVars>
          <dgm:chMax val="0"/>
          <dgm:chPref val="0"/>
          <dgm:bulletEnabled val="1"/>
        </dgm:presLayoutVars>
      </dgm:prSet>
      <dgm:spPr/>
    </dgm:pt>
    <dgm:pt modelId="{56CF63D7-44EE-3F4C-9CAE-6B79F8F4A545}" type="pres">
      <dgm:prSet presAssocID="{23719194-A4F1-9645-B19E-6543F2B706C9}" presName="desTx" presStyleLbl="revTx" presStyleIdx="1" presStyleCnt="4" custLinFactNeighborX="4307">
        <dgm:presLayoutVars>
          <dgm:bulletEnabled val="1"/>
        </dgm:presLayoutVars>
      </dgm:prSet>
      <dgm:spPr/>
    </dgm:pt>
    <dgm:pt modelId="{15D15F08-7D69-E94B-BBCA-56B7A51DAF6C}" type="pres">
      <dgm:prSet presAssocID="{84CB9D7A-CFCE-E745-886C-1C394549F115}" presName="space" presStyleCnt="0"/>
      <dgm:spPr/>
    </dgm:pt>
    <dgm:pt modelId="{42FD3072-69C9-4A4D-8766-B6A225120CED}" type="pres">
      <dgm:prSet presAssocID="{5C4E1D74-9740-9041-892B-8212D1948A6C}" presName="composite" presStyleCnt="0"/>
      <dgm:spPr/>
    </dgm:pt>
    <dgm:pt modelId="{443D9BE9-5740-0247-887E-A65DCCD17A13}" type="pres">
      <dgm:prSet presAssocID="{5C4E1D74-9740-9041-892B-8212D1948A6C}" presName="parTx" presStyleLbl="node1" presStyleIdx="2" presStyleCnt="4">
        <dgm:presLayoutVars>
          <dgm:chMax val="0"/>
          <dgm:chPref val="0"/>
          <dgm:bulletEnabled val="1"/>
        </dgm:presLayoutVars>
      </dgm:prSet>
      <dgm:spPr/>
    </dgm:pt>
    <dgm:pt modelId="{E40D8880-01C0-5443-B513-28C147509F3A}" type="pres">
      <dgm:prSet presAssocID="{5C4E1D74-9740-9041-892B-8212D1948A6C}" presName="desTx" presStyleLbl="revTx" presStyleIdx="2" presStyleCnt="4" custLinFactNeighborX="3336">
        <dgm:presLayoutVars>
          <dgm:bulletEnabled val="1"/>
        </dgm:presLayoutVars>
      </dgm:prSet>
      <dgm:spPr/>
    </dgm:pt>
    <dgm:pt modelId="{93E77513-3186-8D4F-9024-D70239BF60E8}" type="pres">
      <dgm:prSet presAssocID="{744FB16E-8756-E249-AE49-C48F3DB2C4B6}" presName="space" presStyleCnt="0"/>
      <dgm:spPr/>
    </dgm:pt>
    <dgm:pt modelId="{62A8731E-57B3-E744-AEDF-923BDC1DEE15}" type="pres">
      <dgm:prSet presAssocID="{829C0E7D-4D12-BA45-A8F6-191838A10DF7}" presName="composite" presStyleCnt="0"/>
      <dgm:spPr/>
    </dgm:pt>
    <dgm:pt modelId="{13B9A98D-93DE-4747-849C-1D015C5790B6}" type="pres">
      <dgm:prSet presAssocID="{829C0E7D-4D12-BA45-A8F6-191838A10DF7}" presName="parTx" presStyleLbl="node1" presStyleIdx="3" presStyleCnt="4">
        <dgm:presLayoutVars>
          <dgm:chMax val="0"/>
          <dgm:chPref val="0"/>
          <dgm:bulletEnabled val="1"/>
        </dgm:presLayoutVars>
      </dgm:prSet>
      <dgm:spPr/>
    </dgm:pt>
    <dgm:pt modelId="{59C4FF0C-BD8E-524C-B8A6-597018855AA5}" type="pres">
      <dgm:prSet presAssocID="{829C0E7D-4D12-BA45-A8F6-191838A10DF7}" presName="desTx" presStyleLbl="revTx" presStyleIdx="3" presStyleCnt="4" custLinFactNeighborX="2364">
        <dgm:presLayoutVars>
          <dgm:bulletEnabled val="1"/>
        </dgm:presLayoutVars>
      </dgm:prSet>
      <dgm:spPr/>
    </dgm:pt>
  </dgm:ptLst>
  <dgm:cxnLst>
    <dgm:cxn modelId="{12F08B11-E5E3-FA46-A3F1-D49572B5024F}" type="presOf" srcId="{9521C873-C5A9-2941-BFE4-DD5B1AB43DC4}" destId="{59C4FF0C-BD8E-524C-B8A6-597018855AA5}" srcOrd="0" destOrd="0" presId="urn:microsoft.com/office/officeart/2005/8/layout/chevron1"/>
    <dgm:cxn modelId="{B94D321B-05BA-3A45-B733-BB66F4B7E2C3}" type="presOf" srcId="{6790BD79-B369-F345-9AE4-6413C3E68E12}" destId="{59C4FF0C-BD8E-524C-B8A6-597018855AA5}" srcOrd="0" destOrd="1" presId="urn:microsoft.com/office/officeart/2005/8/layout/chevron1"/>
    <dgm:cxn modelId="{67FD9B1F-11EE-8140-B5E8-48E7D6B4087D}" type="presOf" srcId="{EBFFFD13-DB3D-B445-8FF4-F7342D3118D6}" destId="{E40D8880-01C0-5443-B513-28C147509F3A}" srcOrd="0" destOrd="3" presId="urn:microsoft.com/office/officeart/2005/8/layout/chevron1"/>
    <dgm:cxn modelId="{48448628-685B-AE49-BCD8-FEDB4FC133C5}" srcId="{61DED972-9F22-5441-BB83-E1FBA3CE40CA}" destId="{B17E69CF-2454-7243-9940-0B4C8C8BBCC6}" srcOrd="0" destOrd="0" parTransId="{D1FD9D27-0DC5-6F4A-ACB6-5F4C04F2F955}" sibTransId="{39EAA1B2-536E-5544-B06F-71728C02AF13}"/>
    <dgm:cxn modelId="{084D1438-DA4D-AB4D-ABD0-049BD49040F7}" type="presOf" srcId="{CFD8A8A6-B4FC-F048-8DEC-68C71A6E453B}" destId="{E40D8880-01C0-5443-B513-28C147509F3A}" srcOrd="0" destOrd="2" presId="urn:microsoft.com/office/officeart/2005/8/layout/chevron1"/>
    <dgm:cxn modelId="{88690743-C7E8-3A44-BE81-2E678A29DBBF}" type="presOf" srcId="{D2F66D84-D98A-904E-BC78-1CE1FB9F7BE0}" destId="{93AD100D-8836-3F4A-99E7-D72CA9605E2F}" srcOrd="0" destOrd="0" presId="urn:microsoft.com/office/officeart/2005/8/layout/chevron1"/>
    <dgm:cxn modelId="{E3B7634C-CEED-2B4F-92BB-F4B817704303}" type="presOf" srcId="{3FDF6FA5-47E5-D745-8CA0-C83486615878}" destId="{E40D8880-01C0-5443-B513-28C147509F3A}" srcOrd="0" destOrd="1" presId="urn:microsoft.com/office/officeart/2005/8/layout/chevron1"/>
    <dgm:cxn modelId="{E75D676F-138A-924B-A330-D3E23DC549A1}" srcId="{829C0E7D-4D12-BA45-A8F6-191838A10DF7}" destId="{218E5659-C8CD-AB43-9DB8-F93DBE40B1F3}" srcOrd="2" destOrd="0" parTransId="{802096E8-AD22-6941-A1D3-470172165B67}" sibTransId="{187034A0-1B9C-A04D-AD04-D46AD3425150}"/>
    <dgm:cxn modelId="{CB421752-C7F7-8B4F-868A-5232089B4974}" srcId="{B17E69CF-2454-7243-9940-0B4C8C8BBCC6}" destId="{D2F66D84-D98A-904E-BC78-1CE1FB9F7BE0}" srcOrd="0" destOrd="0" parTransId="{17045966-7700-1D47-AA49-25F7095367B3}" sibTransId="{F0298184-CFF3-9648-B894-42539BFD9063}"/>
    <dgm:cxn modelId="{50F3D372-9D26-EE47-B4A8-C7413830AB14}" srcId="{23719194-A4F1-9645-B19E-6543F2B706C9}" destId="{1C7ECEB9-6A74-B84F-8F55-FB65A6040E94}" srcOrd="1" destOrd="0" parTransId="{FACB4B7F-2FFF-6D48-B287-B7216E1B208E}" sibTransId="{38D42B74-BF10-BE4D-8F8E-F4102E42AB3E}"/>
    <dgm:cxn modelId="{C1C31A78-0F9A-4549-A77C-E57B645853CB}" type="presOf" srcId="{1C7ECEB9-6A74-B84F-8F55-FB65A6040E94}" destId="{56CF63D7-44EE-3F4C-9CAE-6B79F8F4A545}" srcOrd="0" destOrd="1" presId="urn:microsoft.com/office/officeart/2005/8/layout/chevron1"/>
    <dgm:cxn modelId="{02B8217B-CA74-894F-AADF-B91EA376652C}" srcId="{5C4E1D74-9740-9041-892B-8212D1948A6C}" destId="{EBFFFD13-DB3D-B445-8FF4-F7342D3118D6}" srcOrd="3" destOrd="0" parTransId="{8654609E-3743-074D-B259-F6FCA318BD7B}" sibTransId="{9F81AA04-DDDA-374A-B364-6D5C29A5DA68}"/>
    <dgm:cxn modelId="{351F8C7B-4B9D-FB47-B4FB-D7233B21E3BD}" srcId="{5C4E1D74-9740-9041-892B-8212D1948A6C}" destId="{3FDF6FA5-47E5-D745-8CA0-C83486615878}" srcOrd="1" destOrd="0" parTransId="{68222F24-9A93-374F-A4B0-9327F0B7F382}" sibTransId="{08201D0D-EA2F-9342-9342-059B149D8D20}"/>
    <dgm:cxn modelId="{D292757E-B4E9-684A-BD55-8D01F39F1CB8}" srcId="{61DED972-9F22-5441-BB83-E1FBA3CE40CA}" destId="{23719194-A4F1-9645-B19E-6543F2B706C9}" srcOrd="1" destOrd="0" parTransId="{C22EB121-951C-1F4F-A5F2-5B8DC2C493EF}" sibTransId="{84CB9D7A-CFCE-E745-886C-1C394549F115}"/>
    <dgm:cxn modelId="{9474317F-DC42-5D4E-B8E9-E82DFEEC8283}" srcId="{5C4E1D74-9740-9041-892B-8212D1948A6C}" destId="{D7523CC1-03C8-FF47-BAF6-83494CBD15E2}" srcOrd="0" destOrd="0" parTransId="{B6073C95-C8E7-6F44-8E53-BDFA64D95A2A}" sibTransId="{2009D5D6-A729-A44F-83CD-D5D6D567D9EC}"/>
    <dgm:cxn modelId="{D8A63283-DAF6-4D4E-B290-C6CBD20D8791}" srcId="{23719194-A4F1-9645-B19E-6543F2B706C9}" destId="{43BD2E57-E937-034F-8B7E-CAD0B06A12F1}" srcOrd="0" destOrd="0" parTransId="{01D82FED-E840-FE49-B5AE-3FD141834A23}" sibTransId="{41010447-C9FF-AE4D-994A-FB865B0A1ADA}"/>
    <dgm:cxn modelId="{5ABEC58D-05E3-D946-B071-7D5C0BCD7311}" srcId="{829C0E7D-4D12-BA45-A8F6-191838A10DF7}" destId="{9521C873-C5A9-2941-BFE4-DD5B1AB43DC4}" srcOrd="0" destOrd="0" parTransId="{0F9510D3-4978-B14D-A32E-C0F6CD1F1F35}" sibTransId="{59E64DBD-EC89-2447-B16C-ED4BD621E180}"/>
    <dgm:cxn modelId="{0FEDB493-3C77-B042-90AD-B716CA81F5BE}" type="presOf" srcId="{218E5659-C8CD-AB43-9DB8-F93DBE40B1F3}" destId="{59C4FF0C-BD8E-524C-B8A6-597018855AA5}" srcOrd="0" destOrd="2" presId="urn:microsoft.com/office/officeart/2005/8/layout/chevron1"/>
    <dgm:cxn modelId="{AEAC299D-B509-FA43-9D9C-79C10E31DA34}" srcId="{829C0E7D-4D12-BA45-A8F6-191838A10DF7}" destId="{6790BD79-B369-F345-9AE4-6413C3E68E12}" srcOrd="1" destOrd="0" parTransId="{D3653EA7-3B7C-5846-8806-520AC677306B}" sibTransId="{657D1C99-C865-854A-BCD2-6E9DE1F138FB}"/>
    <dgm:cxn modelId="{D83D9AB8-2355-244D-BF75-5CC08A3BB1C6}" srcId="{5C4E1D74-9740-9041-892B-8212D1948A6C}" destId="{CFD8A8A6-B4FC-F048-8DEC-68C71A6E453B}" srcOrd="2" destOrd="0" parTransId="{F1FE5EDF-FF07-EF4C-8CE7-22700F4D0FF6}" sibTransId="{1898BDDD-BC66-3142-8D7B-DC4773A3FB93}"/>
    <dgm:cxn modelId="{19E750BA-DD09-0D44-B6E4-A0A7FD057F0C}" type="presOf" srcId="{6D971DAD-1F63-7F4A-8AA6-0FA4D40D3B6D}" destId="{93AD100D-8836-3F4A-99E7-D72CA9605E2F}" srcOrd="0" destOrd="1" presId="urn:microsoft.com/office/officeart/2005/8/layout/chevron1"/>
    <dgm:cxn modelId="{FE0B85C5-BB3A-214B-AC53-11EC30872705}" type="presOf" srcId="{23719194-A4F1-9645-B19E-6543F2B706C9}" destId="{57ECF367-FF46-9D4F-B165-6BDAF4AD53BA}" srcOrd="0" destOrd="0" presId="urn:microsoft.com/office/officeart/2005/8/layout/chevron1"/>
    <dgm:cxn modelId="{71E51DD6-DD6B-B546-848E-CAB38D70848A}" type="presOf" srcId="{829C0E7D-4D12-BA45-A8F6-191838A10DF7}" destId="{13B9A98D-93DE-4747-849C-1D015C5790B6}" srcOrd="0" destOrd="0" presId="urn:microsoft.com/office/officeart/2005/8/layout/chevron1"/>
    <dgm:cxn modelId="{DFD65DDD-0E57-7C4F-B502-8216D73D326A}" type="presOf" srcId="{D7523CC1-03C8-FF47-BAF6-83494CBD15E2}" destId="{E40D8880-01C0-5443-B513-28C147509F3A}" srcOrd="0" destOrd="0" presId="urn:microsoft.com/office/officeart/2005/8/layout/chevron1"/>
    <dgm:cxn modelId="{4509E1DE-A111-0647-88AF-E8CE88400D7A}" srcId="{61DED972-9F22-5441-BB83-E1FBA3CE40CA}" destId="{5C4E1D74-9740-9041-892B-8212D1948A6C}" srcOrd="2" destOrd="0" parTransId="{43BEA05B-6883-FE48-85D8-E84A5B877C22}" sibTransId="{744FB16E-8756-E249-AE49-C48F3DB2C4B6}"/>
    <dgm:cxn modelId="{D44835E9-50D4-B94A-BA46-D7E6CD4526B3}" type="presOf" srcId="{43BD2E57-E937-034F-8B7E-CAD0B06A12F1}" destId="{56CF63D7-44EE-3F4C-9CAE-6B79F8F4A545}" srcOrd="0" destOrd="0" presId="urn:microsoft.com/office/officeart/2005/8/layout/chevron1"/>
    <dgm:cxn modelId="{0787BBF0-D633-5B42-B622-58A9B7E3673A}" srcId="{B17E69CF-2454-7243-9940-0B4C8C8BBCC6}" destId="{6D971DAD-1F63-7F4A-8AA6-0FA4D40D3B6D}" srcOrd="1" destOrd="0" parTransId="{31128363-E884-A743-BDF8-25F12A2E1CD2}" sibTransId="{8A80EC78-DFA0-064A-996A-42C0BD1C9347}"/>
    <dgm:cxn modelId="{6011F3F4-9B60-6E4C-B1FF-27A083FEA4FE}" srcId="{61DED972-9F22-5441-BB83-E1FBA3CE40CA}" destId="{829C0E7D-4D12-BA45-A8F6-191838A10DF7}" srcOrd="3" destOrd="0" parTransId="{BB7FCE03-6EAA-4A4D-98BB-19AA1999C5CA}" sibTransId="{3CB6A808-BDCE-B644-A93F-952DF7154930}"/>
    <dgm:cxn modelId="{9F5C2AF6-D962-AF4D-8AD3-77B71A4301E0}" type="presOf" srcId="{B17E69CF-2454-7243-9940-0B4C8C8BBCC6}" destId="{F9F2A302-DBCF-B840-9017-9B03E851D617}" srcOrd="0" destOrd="0" presId="urn:microsoft.com/office/officeart/2005/8/layout/chevron1"/>
    <dgm:cxn modelId="{FD4C82FD-6DFF-6347-8DAC-6649967D0833}" type="presOf" srcId="{5C4E1D74-9740-9041-892B-8212D1948A6C}" destId="{443D9BE9-5740-0247-887E-A65DCCD17A13}" srcOrd="0" destOrd="0" presId="urn:microsoft.com/office/officeart/2005/8/layout/chevron1"/>
    <dgm:cxn modelId="{E700ECFE-33A6-B642-94E6-117B2FDFE83D}" type="presOf" srcId="{61DED972-9F22-5441-BB83-E1FBA3CE40CA}" destId="{13F2088A-8670-A14B-9571-B691603A4874}" srcOrd="0" destOrd="0" presId="urn:microsoft.com/office/officeart/2005/8/layout/chevron1"/>
    <dgm:cxn modelId="{2109A4D6-C796-434E-A68C-614DD56F13F6}" type="presParOf" srcId="{13F2088A-8670-A14B-9571-B691603A4874}" destId="{FD109B84-D98F-954B-B172-3A730C6587CA}" srcOrd="0" destOrd="0" presId="urn:microsoft.com/office/officeart/2005/8/layout/chevron1"/>
    <dgm:cxn modelId="{BAD48ACB-C1E2-B34E-A9AF-3A2A563C4AE3}" type="presParOf" srcId="{FD109B84-D98F-954B-B172-3A730C6587CA}" destId="{F9F2A302-DBCF-B840-9017-9B03E851D617}" srcOrd="0" destOrd="0" presId="urn:microsoft.com/office/officeart/2005/8/layout/chevron1"/>
    <dgm:cxn modelId="{48023188-ECD6-EE40-9541-980793195D48}" type="presParOf" srcId="{FD109B84-D98F-954B-B172-3A730C6587CA}" destId="{93AD100D-8836-3F4A-99E7-D72CA9605E2F}" srcOrd="1" destOrd="0" presId="urn:microsoft.com/office/officeart/2005/8/layout/chevron1"/>
    <dgm:cxn modelId="{2E331E20-6657-6C4E-A2B7-D0C9EDF5EDDE}" type="presParOf" srcId="{13F2088A-8670-A14B-9571-B691603A4874}" destId="{50145E8C-D0B7-B243-9E14-B52B65AE9AAE}" srcOrd="1" destOrd="0" presId="urn:microsoft.com/office/officeart/2005/8/layout/chevron1"/>
    <dgm:cxn modelId="{8201207F-4DA6-644E-AC8A-140B4D741EDA}" type="presParOf" srcId="{13F2088A-8670-A14B-9571-B691603A4874}" destId="{6820FC70-D407-C949-A943-3104D282D129}" srcOrd="2" destOrd="0" presId="urn:microsoft.com/office/officeart/2005/8/layout/chevron1"/>
    <dgm:cxn modelId="{6DD23F56-553E-FC46-AD40-D07BE7A15B79}" type="presParOf" srcId="{6820FC70-D407-C949-A943-3104D282D129}" destId="{57ECF367-FF46-9D4F-B165-6BDAF4AD53BA}" srcOrd="0" destOrd="0" presId="urn:microsoft.com/office/officeart/2005/8/layout/chevron1"/>
    <dgm:cxn modelId="{CC49D4DA-B8EA-814C-A9F8-8A88C396A8E3}" type="presParOf" srcId="{6820FC70-D407-C949-A943-3104D282D129}" destId="{56CF63D7-44EE-3F4C-9CAE-6B79F8F4A545}" srcOrd="1" destOrd="0" presId="urn:microsoft.com/office/officeart/2005/8/layout/chevron1"/>
    <dgm:cxn modelId="{CC889666-73FC-184A-B3C8-C9E5850039F8}" type="presParOf" srcId="{13F2088A-8670-A14B-9571-B691603A4874}" destId="{15D15F08-7D69-E94B-BBCA-56B7A51DAF6C}" srcOrd="3" destOrd="0" presId="urn:microsoft.com/office/officeart/2005/8/layout/chevron1"/>
    <dgm:cxn modelId="{773F8F68-491D-7F42-A0C3-610E82C56F23}" type="presParOf" srcId="{13F2088A-8670-A14B-9571-B691603A4874}" destId="{42FD3072-69C9-4A4D-8766-B6A225120CED}" srcOrd="4" destOrd="0" presId="urn:microsoft.com/office/officeart/2005/8/layout/chevron1"/>
    <dgm:cxn modelId="{BAAF0896-4775-CB42-9576-63D4CB77481B}" type="presParOf" srcId="{42FD3072-69C9-4A4D-8766-B6A225120CED}" destId="{443D9BE9-5740-0247-887E-A65DCCD17A13}" srcOrd="0" destOrd="0" presId="urn:microsoft.com/office/officeart/2005/8/layout/chevron1"/>
    <dgm:cxn modelId="{4C82EBF9-9F7C-644D-BE73-FFCBCE059CB0}" type="presParOf" srcId="{42FD3072-69C9-4A4D-8766-B6A225120CED}" destId="{E40D8880-01C0-5443-B513-28C147509F3A}" srcOrd="1" destOrd="0" presId="urn:microsoft.com/office/officeart/2005/8/layout/chevron1"/>
    <dgm:cxn modelId="{61D6AD0D-D9A7-474A-98F3-F81E4C2754BD}" type="presParOf" srcId="{13F2088A-8670-A14B-9571-B691603A4874}" destId="{93E77513-3186-8D4F-9024-D70239BF60E8}" srcOrd="5" destOrd="0" presId="urn:microsoft.com/office/officeart/2005/8/layout/chevron1"/>
    <dgm:cxn modelId="{4E02B842-66BD-8E42-ADDD-FB6C9B5A78E2}" type="presParOf" srcId="{13F2088A-8670-A14B-9571-B691603A4874}" destId="{62A8731E-57B3-E744-AEDF-923BDC1DEE15}" srcOrd="6" destOrd="0" presId="urn:microsoft.com/office/officeart/2005/8/layout/chevron1"/>
    <dgm:cxn modelId="{E53A51A8-22A8-024A-B513-59B4FC328DE4}" type="presParOf" srcId="{62A8731E-57B3-E744-AEDF-923BDC1DEE15}" destId="{13B9A98D-93DE-4747-849C-1D015C5790B6}" srcOrd="0" destOrd="0" presId="urn:microsoft.com/office/officeart/2005/8/layout/chevron1"/>
    <dgm:cxn modelId="{3B6E9A4F-75DD-FC4F-8F71-6F4DC75F52D9}" type="presParOf" srcId="{62A8731E-57B3-E744-AEDF-923BDC1DEE15}" destId="{59C4FF0C-BD8E-524C-B8A6-597018855AA5}"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2A302-DBCF-B840-9017-9B03E851D617}">
      <dsp:nvSpPr>
        <dsp:cNvPr id="0" name=""/>
        <dsp:cNvSpPr/>
      </dsp:nvSpPr>
      <dsp:spPr>
        <a:xfrm>
          <a:off x="5870" y="689195"/>
          <a:ext cx="2967376" cy="118695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252000" lvl="0" indent="0" algn="ctr" defTabSz="800100">
            <a:lnSpc>
              <a:spcPct val="90000"/>
            </a:lnSpc>
            <a:spcBef>
              <a:spcPct val="0"/>
            </a:spcBef>
            <a:spcAft>
              <a:spcPts val="600"/>
            </a:spcAft>
            <a:buNone/>
          </a:pPr>
          <a:r>
            <a:rPr lang="en-US" sz="1800" kern="1200" dirty="0"/>
            <a:t>Submit the request for onboarding</a:t>
          </a:r>
        </a:p>
      </dsp:txBody>
      <dsp:txXfrm>
        <a:off x="599345" y="689195"/>
        <a:ext cx="1780426" cy="1186950"/>
      </dsp:txXfrm>
    </dsp:sp>
    <dsp:sp modelId="{93AD100D-8836-3F4A-99E7-D72CA9605E2F}">
      <dsp:nvSpPr>
        <dsp:cNvPr id="0" name=""/>
        <dsp:cNvSpPr/>
      </dsp:nvSpPr>
      <dsp:spPr>
        <a:xfrm>
          <a:off x="177005" y="2024515"/>
          <a:ext cx="2373901" cy="188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52000" lvl="1" indent="-114300" algn="l" defTabSz="622300">
            <a:lnSpc>
              <a:spcPct val="90000"/>
            </a:lnSpc>
            <a:spcBef>
              <a:spcPct val="0"/>
            </a:spcBef>
            <a:spcAft>
              <a:spcPts val="600"/>
            </a:spcAft>
            <a:buFont typeface="Arial" panose="020B0604020202020204" pitchFamily="34" charset="0"/>
            <a:buChar char="•"/>
          </a:pPr>
          <a:r>
            <a:rPr lang="en-US" sz="1400" kern="1200" dirty="0">
              <a:latin typeface="+mn-lt"/>
              <a:ea typeface="Roboto"/>
              <a:cs typeface="Roboto"/>
              <a:sym typeface="Roboto"/>
            </a:rPr>
            <a:t>Send an email to </a:t>
          </a:r>
          <a:r>
            <a:rPr lang="en-US" sz="1400" kern="1200" dirty="0">
              <a:latin typeface="+mn-lt"/>
              <a:ea typeface="Roboto"/>
              <a:cs typeface="Roboto"/>
              <a:sym typeface="Roboto"/>
              <a:hlinkClick xmlns:r="http://schemas.openxmlformats.org/officeDocument/2006/relationships" r:id="rId1"/>
            </a:rPr>
            <a:t>join@mailman.eosc-hub.eu</a:t>
          </a:r>
          <a:r>
            <a:rPr lang="en-US" sz="1400" kern="1200" dirty="0">
              <a:latin typeface="+mn-lt"/>
              <a:ea typeface="Roboto"/>
              <a:cs typeface="Roboto"/>
              <a:sym typeface="Roboto"/>
            </a:rPr>
            <a:t> or fill the form available on the EOSC portal</a:t>
          </a:r>
          <a:endParaRPr lang="en-US" sz="1400" kern="1200" dirty="0">
            <a:latin typeface="+mn-lt"/>
          </a:endParaRPr>
        </a:p>
        <a:p>
          <a:pPr marL="252000" lvl="1" indent="-114300" algn="l" defTabSz="62230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Receive a service description template to fill in</a:t>
          </a:r>
        </a:p>
      </dsp:txBody>
      <dsp:txXfrm>
        <a:off x="177005" y="2024515"/>
        <a:ext cx="2373901" cy="1885468"/>
      </dsp:txXfrm>
    </dsp:sp>
    <dsp:sp modelId="{57ECF367-FF46-9D4F-B165-6BDAF4AD53BA}">
      <dsp:nvSpPr>
        <dsp:cNvPr id="0" name=""/>
        <dsp:cNvSpPr/>
      </dsp:nvSpPr>
      <dsp:spPr>
        <a:xfrm>
          <a:off x="2757247" y="689195"/>
          <a:ext cx="2967376" cy="1186950"/>
        </a:xfrm>
        <a:prstGeom prst="chevron">
          <a:avLst/>
        </a:prstGeom>
        <a:solidFill>
          <a:schemeClr val="accent3">
            <a:hueOff val="487591"/>
            <a:satOff val="3116"/>
            <a:lumOff val="5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252000" lvl="0" indent="0" algn="ctr" defTabSz="800100">
            <a:lnSpc>
              <a:spcPct val="90000"/>
            </a:lnSpc>
            <a:spcBef>
              <a:spcPct val="0"/>
            </a:spcBef>
            <a:spcAft>
              <a:spcPts val="600"/>
            </a:spcAft>
            <a:buNone/>
          </a:pPr>
          <a:r>
            <a:rPr lang="en-US" sz="1800" b="0" kern="1200" dirty="0">
              <a:latin typeface="+mn-lt"/>
              <a:ea typeface="Roboto"/>
              <a:cs typeface="Roboto"/>
              <a:sym typeface="Roboto"/>
            </a:rPr>
            <a:t>Information gathering</a:t>
          </a:r>
          <a:endParaRPr lang="en-US" sz="1800" b="0" kern="1200" dirty="0">
            <a:latin typeface="+mn-lt"/>
          </a:endParaRPr>
        </a:p>
      </dsp:txBody>
      <dsp:txXfrm>
        <a:off x="3350722" y="689195"/>
        <a:ext cx="1780426" cy="1186950"/>
      </dsp:txXfrm>
    </dsp:sp>
    <dsp:sp modelId="{56CF63D7-44EE-3F4C-9CAE-6B79F8F4A545}">
      <dsp:nvSpPr>
        <dsp:cNvPr id="0" name=""/>
        <dsp:cNvSpPr/>
      </dsp:nvSpPr>
      <dsp:spPr>
        <a:xfrm>
          <a:off x="2859491" y="2024515"/>
          <a:ext cx="2373901" cy="188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Fill the service description template</a:t>
          </a:r>
        </a:p>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Receive support from EOSC-hub team in filling in the information</a:t>
          </a:r>
        </a:p>
      </dsp:txBody>
      <dsp:txXfrm>
        <a:off x="2859491" y="2024515"/>
        <a:ext cx="2373901" cy="1885468"/>
      </dsp:txXfrm>
    </dsp:sp>
    <dsp:sp modelId="{443D9BE9-5740-0247-887E-A65DCCD17A13}">
      <dsp:nvSpPr>
        <dsp:cNvPr id="0" name=""/>
        <dsp:cNvSpPr/>
      </dsp:nvSpPr>
      <dsp:spPr>
        <a:xfrm>
          <a:off x="5508623" y="689195"/>
          <a:ext cx="2967376" cy="1186950"/>
        </a:xfrm>
        <a:prstGeom prst="chevron">
          <a:avLst/>
        </a:prstGeom>
        <a:solidFill>
          <a:schemeClr val="accent3">
            <a:hueOff val="975181"/>
            <a:satOff val="6232"/>
            <a:lumOff val="11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252000" lvl="0" indent="0" algn="ctr" defTabSz="800100">
            <a:lnSpc>
              <a:spcPct val="90000"/>
            </a:lnSpc>
            <a:spcBef>
              <a:spcPct val="0"/>
            </a:spcBef>
            <a:spcAft>
              <a:spcPts val="600"/>
            </a:spcAft>
            <a:buNone/>
          </a:pPr>
          <a:r>
            <a:rPr lang="en-US" sz="1800" kern="1200" dirty="0"/>
            <a:t>Validation</a:t>
          </a:r>
        </a:p>
      </dsp:txBody>
      <dsp:txXfrm>
        <a:off x="6102098" y="689195"/>
        <a:ext cx="1780426" cy="1186950"/>
      </dsp:txXfrm>
    </dsp:sp>
    <dsp:sp modelId="{E40D8880-01C0-5443-B513-28C147509F3A}">
      <dsp:nvSpPr>
        <dsp:cNvPr id="0" name=""/>
        <dsp:cNvSpPr/>
      </dsp:nvSpPr>
      <dsp:spPr>
        <a:xfrm>
          <a:off x="5587816" y="2024515"/>
          <a:ext cx="2373901" cy="188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sym typeface="Roboto"/>
            </a:rPr>
            <a:t>Validation team examines filled template</a:t>
          </a:r>
          <a:endParaRPr lang="en-US" sz="1400" kern="1200" dirty="0">
            <a:solidFill>
              <a:srgbClr val="515151">
                <a:hueOff val="0"/>
                <a:satOff val="0"/>
                <a:lumOff val="0"/>
                <a:alphaOff val="0"/>
              </a:srgbClr>
            </a:solidFill>
            <a:latin typeface="Arial"/>
            <a:ea typeface="Roboto"/>
            <a:cs typeface="Roboto"/>
          </a:endParaRPr>
        </a:p>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sym typeface="Roboto"/>
            </a:rPr>
            <a:t>Ensures the services meets the Rules of Participation </a:t>
          </a:r>
          <a:endParaRPr lang="en-US" sz="1400" kern="1200" dirty="0">
            <a:solidFill>
              <a:srgbClr val="515151">
                <a:hueOff val="0"/>
                <a:satOff val="0"/>
                <a:lumOff val="0"/>
                <a:alphaOff val="0"/>
              </a:srgbClr>
            </a:solidFill>
            <a:latin typeface="Arial"/>
            <a:ea typeface="Roboto"/>
            <a:cs typeface="Roboto"/>
          </a:endParaRPr>
        </a:p>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Requests clarifications if required</a:t>
          </a:r>
        </a:p>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Enters service in Service Portfolio</a:t>
          </a:r>
        </a:p>
      </dsp:txBody>
      <dsp:txXfrm>
        <a:off x="5587816" y="2024515"/>
        <a:ext cx="2373901" cy="1885468"/>
      </dsp:txXfrm>
    </dsp:sp>
    <dsp:sp modelId="{13B9A98D-93DE-4747-849C-1D015C5790B6}">
      <dsp:nvSpPr>
        <dsp:cNvPr id="0" name=""/>
        <dsp:cNvSpPr/>
      </dsp:nvSpPr>
      <dsp:spPr>
        <a:xfrm>
          <a:off x="8259999" y="689195"/>
          <a:ext cx="2967376" cy="1186950"/>
        </a:xfrm>
        <a:prstGeom prst="chevron">
          <a:avLst/>
        </a:prstGeom>
        <a:solidFill>
          <a:schemeClr val="accent3">
            <a:hueOff val="1462772"/>
            <a:satOff val="9348"/>
            <a:lumOff val="17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252000" lvl="0" indent="0" algn="ctr" defTabSz="800100">
            <a:lnSpc>
              <a:spcPct val="90000"/>
            </a:lnSpc>
            <a:spcBef>
              <a:spcPct val="0"/>
            </a:spcBef>
            <a:spcAft>
              <a:spcPts val="600"/>
            </a:spcAft>
            <a:buNone/>
          </a:pPr>
          <a:r>
            <a:rPr lang="en-US" sz="1800" b="0" kern="1200" dirty="0">
              <a:latin typeface="+mn-lt"/>
              <a:ea typeface="Roboto"/>
              <a:cs typeface="Roboto"/>
              <a:sym typeface="Roboto"/>
            </a:rPr>
            <a:t>Publication</a:t>
          </a:r>
          <a:endParaRPr lang="en-US" sz="1800" b="0" kern="1200" dirty="0">
            <a:latin typeface="+mn-lt"/>
          </a:endParaRPr>
        </a:p>
      </dsp:txBody>
      <dsp:txXfrm>
        <a:off x="8853474" y="689195"/>
        <a:ext cx="1780426" cy="1186950"/>
      </dsp:txXfrm>
    </dsp:sp>
    <dsp:sp modelId="{59C4FF0C-BD8E-524C-B8A6-597018855AA5}">
      <dsp:nvSpPr>
        <dsp:cNvPr id="0" name=""/>
        <dsp:cNvSpPr/>
      </dsp:nvSpPr>
      <dsp:spPr>
        <a:xfrm>
          <a:off x="8316118" y="2024515"/>
          <a:ext cx="2373901" cy="188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Transfer subset of data from the portfolio to the Marketplace on EOSC portal</a:t>
          </a:r>
        </a:p>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rPr>
            <a:t>Provide draft of entry to service provider</a:t>
          </a:r>
        </a:p>
        <a:p>
          <a:pPr marL="252000" lvl="1" indent="-228600" algn="l" defTabSz="933450">
            <a:lnSpc>
              <a:spcPct val="90000"/>
            </a:lnSpc>
            <a:spcBef>
              <a:spcPct val="0"/>
            </a:spcBef>
            <a:spcAft>
              <a:spcPts val="600"/>
            </a:spcAft>
            <a:buFont typeface="Arial" panose="020B0604020202020204" pitchFamily="34" charset="0"/>
            <a:buChar char="•"/>
          </a:pPr>
          <a:r>
            <a:rPr lang="en-US" sz="1400" kern="1200" dirty="0">
              <a:solidFill>
                <a:srgbClr val="515151">
                  <a:hueOff val="0"/>
                  <a:satOff val="0"/>
                  <a:lumOff val="0"/>
                  <a:alphaOff val="0"/>
                </a:srgbClr>
              </a:solidFill>
              <a:latin typeface="Arial"/>
              <a:ea typeface="Roboto"/>
              <a:cs typeface="Roboto"/>
              <a:sym typeface="Roboto"/>
            </a:rPr>
            <a:t>Publish the service in the EOSC portal Marketplace</a:t>
          </a:r>
          <a:endParaRPr lang="en-US" sz="1400" kern="1200" dirty="0">
            <a:solidFill>
              <a:srgbClr val="515151">
                <a:hueOff val="0"/>
                <a:satOff val="0"/>
                <a:lumOff val="0"/>
                <a:alphaOff val="0"/>
              </a:srgbClr>
            </a:solidFill>
            <a:latin typeface="Arial"/>
            <a:ea typeface="Roboto"/>
            <a:cs typeface="Roboto"/>
          </a:endParaRPr>
        </a:p>
      </dsp:txBody>
      <dsp:txXfrm>
        <a:off x="8316118" y="2024515"/>
        <a:ext cx="2373901" cy="18854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858CEE-81EB-44FD-96A5-EC8E9A3EEC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E06C995-3150-46D5-8652-A3F1B7DFBF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5DF400-AF8F-46F3-A516-4D72EE0ED80B}" type="datetimeFigureOut">
              <a:rPr lang="en-GB" smtClean="0"/>
              <a:t>13/07/2020</a:t>
            </a:fld>
            <a:endParaRPr lang="en-GB"/>
          </a:p>
        </p:txBody>
      </p:sp>
      <p:sp>
        <p:nvSpPr>
          <p:cNvPr id="4" name="Footer Placeholder 3">
            <a:extLst>
              <a:ext uri="{FF2B5EF4-FFF2-40B4-BE49-F238E27FC236}">
                <a16:creationId xmlns:a16="http://schemas.microsoft.com/office/drawing/2014/main" id="{3CFC63A5-05B4-48B1-8024-437B84EDEF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9814F89-CD0B-4549-AE0A-5F2F1D3DA9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03B65D-61F5-4600-A226-9142CB31992F}" type="slidenum">
              <a:rPr lang="en-GB" smtClean="0"/>
              <a:t>‹#›</a:t>
            </a:fld>
            <a:endParaRPr lang="en-GB"/>
          </a:p>
        </p:txBody>
      </p:sp>
    </p:spTree>
    <p:extLst>
      <p:ext uri="{BB962C8B-B14F-4D97-AF65-F5344CB8AC3E}">
        <p14:creationId xmlns:p14="http://schemas.microsoft.com/office/powerpoint/2010/main" val="13959637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16906-B6A1-4E52-BE69-9D249F819B11}" type="datetimeFigureOut">
              <a:rPr lang="it-IT" smtClean="0"/>
              <a:t>13/07/2020</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48A20-7C99-4A4D-BF06-6E8ADEA4D03E}" type="slidenum">
              <a:rPr lang="it-IT" smtClean="0"/>
              <a:t>‹#›</a:t>
            </a:fld>
            <a:endParaRPr lang="it-IT" dirty="0"/>
          </a:p>
        </p:txBody>
      </p:sp>
    </p:spTree>
    <p:extLst>
      <p:ext uri="{BB962C8B-B14F-4D97-AF65-F5344CB8AC3E}">
        <p14:creationId xmlns:p14="http://schemas.microsoft.com/office/powerpoint/2010/main" val="3984966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148A20-7C99-4A4D-BF06-6E8ADEA4D03E}" type="slidenum">
              <a:rPr lang="it-IT" smtClean="0"/>
              <a:t>2</a:t>
            </a:fld>
            <a:endParaRPr lang="it-IT" dirty="0"/>
          </a:p>
        </p:txBody>
      </p:sp>
    </p:spTree>
    <p:extLst>
      <p:ext uri="{BB962C8B-B14F-4D97-AF65-F5344CB8AC3E}">
        <p14:creationId xmlns:p14="http://schemas.microsoft.com/office/powerpoint/2010/main" val="222047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Highlights:</a:t>
            </a:r>
          </a:p>
          <a:p>
            <a:pPr marL="171450" indent="-171450">
              <a:buFontTx/>
              <a:buChar char="-"/>
            </a:pPr>
            <a:r>
              <a:rPr lang="en-GB" dirty="0"/>
              <a:t>Trace impact of funding </a:t>
            </a:r>
          </a:p>
          <a:p>
            <a:pPr marL="171450" indent="-171450">
              <a:buFontTx/>
              <a:buChar char="-"/>
            </a:pPr>
            <a:r>
              <a:rPr lang="en-GB" dirty="0"/>
              <a:t>Demonstrate value to funders</a:t>
            </a:r>
          </a:p>
          <a:p>
            <a:pPr marL="171450" indent="-171450">
              <a:buFontTx/>
              <a:buChar char="-"/>
            </a:pPr>
            <a:r>
              <a:rPr lang="en-GB" dirty="0"/>
              <a:t>Connect to societal impacts</a:t>
            </a:r>
          </a:p>
          <a:p>
            <a:endParaRPr lang="en-GB" dirty="0"/>
          </a:p>
        </p:txBody>
      </p:sp>
      <p:sp>
        <p:nvSpPr>
          <p:cNvPr id="4" name="Slide Number Placeholder 3"/>
          <p:cNvSpPr>
            <a:spLocks noGrp="1"/>
          </p:cNvSpPr>
          <p:nvPr>
            <p:ph type="sldNum" sz="quarter" idx="5"/>
          </p:nvPr>
        </p:nvSpPr>
        <p:spPr/>
        <p:txBody>
          <a:bodyPr/>
          <a:lstStyle/>
          <a:p>
            <a:fld id="{AA148A20-7C99-4A4D-BF06-6E8ADEA4D03E}" type="slidenum">
              <a:rPr lang="it-IT" smtClean="0"/>
              <a:t>17</a:t>
            </a:fld>
            <a:endParaRPr lang="it-IT" dirty="0"/>
          </a:p>
        </p:txBody>
      </p:sp>
    </p:spTree>
    <p:extLst>
      <p:ext uri="{BB962C8B-B14F-4D97-AF65-F5344CB8AC3E}">
        <p14:creationId xmlns:p14="http://schemas.microsoft.com/office/powerpoint/2010/main" val="2409680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Highlights</a:t>
            </a:r>
          </a:p>
          <a:p>
            <a:r>
              <a:rPr lang="en-GB" dirty="0"/>
              <a:t>-Affiliation</a:t>
            </a:r>
          </a:p>
          <a:p>
            <a:r>
              <a:rPr lang="en-GB" dirty="0"/>
              <a:t>-Contacts</a:t>
            </a:r>
          </a:p>
          <a:p>
            <a:r>
              <a:rPr lang="en-GB" dirty="0"/>
              <a:t>-Certifications</a:t>
            </a:r>
          </a:p>
        </p:txBody>
      </p:sp>
      <p:sp>
        <p:nvSpPr>
          <p:cNvPr id="4" name="Slide Number Placeholder 3"/>
          <p:cNvSpPr>
            <a:spLocks noGrp="1"/>
          </p:cNvSpPr>
          <p:nvPr>
            <p:ph type="sldNum" sz="quarter" idx="5"/>
          </p:nvPr>
        </p:nvSpPr>
        <p:spPr/>
        <p:txBody>
          <a:bodyPr/>
          <a:lstStyle/>
          <a:p>
            <a:fld id="{AA148A20-7C99-4A4D-BF06-6E8ADEA4D03E}" type="slidenum">
              <a:rPr lang="it-IT" smtClean="0"/>
              <a:t>9</a:t>
            </a:fld>
            <a:endParaRPr lang="it-IT" dirty="0"/>
          </a:p>
        </p:txBody>
      </p:sp>
    </p:spTree>
    <p:extLst>
      <p:ext uri="{BB962C8B-B14F-4D97-AF65-F5344CB8AC3E}">
        <p14:creationId xmlns:p14="http://schemas.microsoft.com/office/powerpoint/2010/main" val="104965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Highlights:</a:t>
            </a:r>
          </a:p>
          <a:p>
            <a:r>
              <a:rPr lang="en-GB" dirty="0"/>
              <a:t>- Language and availability </a:t>
            </a:r>
            <a:r>
              <a:rPr lang="en-GB" dirty="0">
                <a:sym typeface="Wingdings" panose="05000000000000000000" pitchFamily="2" charset="2"/>
              </a:rPr>
              <a:t> validation</a:t>
            </a:r>
            <a:endParaRPr lang="en-GB" dirty="0"/>
          </a:p>
        </p:txBody>
      </p:sp>
      <p:sp>
        <p:nvSpPr>
          <p:cNvPr id="4" name="Slide Number Placeholder 3"/>
          <p:cNvSpPr>
            <a:spLocks noGrp="1"/>
          </p:cNvSpPr>
          <p:nvPr>
            <p:ph type="sldNum" sz="quarter" idx="5"/>
          </p:nvPr>
        </p:nvSpPr>
        <p:spPr/>
        <p:txBody>
          <a:bodyPr/>
          <a:lstStyle/>
          <a:p>
            <a:fld id="{AA148A20-7C99-4A4D-BF06-6E8ADEA4D03E}" type="slidenum">
              <a:rPr lang="it-IT" smtClean="0"/>
              <a:t>10</a:t>
            </a:fld>
            <a:endParaRPr lang="it-IT" dirty="0"/>
          </a:p>
        </p:txBody>
      </p:sp>
    </p:spTree>
    <p:extLst>
      <p:ext uri="{BB962C8B-B14F-4D97-AF65-F5344CB8AC3E}">
        <p14:creationId xmlns:p14="http://schemas.microsoft.com/office/powerpoint/2010/main" val="110499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Highlights:</a:t>
            </a:r>
          </a:p>
          <a:p>
            <a:pPr marL="171450" indent="-171450">
              <a:buFontTx/>
              <a:buChar char="-"/>
            </a:pPr>
            <a:r>
              <a:rPr lang="en-GB" dirty="0"/>
              <a:t>Tagline and logo </a:t>
            </a:r>
            <a:r>
              <a:rPr lang="en-GB" dirty="0">
                <a:sym typeface="Wingdings" panose="05000000000000000000" pitchFamily="2" charset="2"/>
              </a:rPr>
              <a:t> How the service is seen</a:t>
            </a:r>
          </a:p>
          <a:p>
            <a:pPr marL="171450" indent="-171450">
              <a:buFontTx/>
              <a:buChar char="-"/>
            </a:pPr>
            <a:r>
              <a:rPr lang="en-GB" dirty="0">
                <a:sym typeface="Wingdings" panose="05000000000000000000" pitchFamily="2" charset="2"/>
              </a:rPr>
              <a:t>Multimedia and case studies  show richer content about your service</a:t>
            </a:r>
          </a:p>
          <a:p>
            <a:pPr marL="171450" indent="-171450">
              <a:buFontTx/>
              <a:buChar char="-"/>
            </a:pPr>
            <a:r>
              <a:rPr lang="en-GB" dirty="0">
                <a:sym typeface="Wingdings" panose="05000000000000000000" pitchFamily="2" charset="2"/>
              </a:rPr>
              <a:t>Customer tags deal with limitations of categorisation#</a:t>
            </a:r>
          </a:p>
          <a:p>
            <a:pPr marL="171450" indent="-171450">
              <a:buFontTx/>
              <a:buChar char="-"/>
            </a:pPr>
            <a:endParaRPr lang="en-GB" dirty="0"/>
          </a:p>
          <a:p>
            <a:endParaRPr lang="en-GB" dirty="0"/>
          </a:p>
        </p:txBody>
      </p:sp>
      <p:sp>
        <p:nvSpPr>
          <p:cNvPr id="4" name="Slide Number Placeholder 3"/>
          <p:cNvSpPr>
            <a:spLocks noGrp="1"/>
          </p:cNvSpPr>
          <p:nvPr>
            <p:ph type="sldNum" sz="quarter" idx="5"/>
          </p:nvPr>
        </p:nvSpPr>
        <p:spPr/>
        <p:txBody>
          <a:bodyPr/>
          <a:lstStyle/>
          <a:p>
            <a:fld id="{AA148A20-7C99-4A4D-BF06-6E8ADEA4D03E}" type="slidenum">
              <a:rPr lang="it-IT" smtClean="0"/>
              <a:t>11</a:t>
            </a:fld>
            <a:endParaRPr lang="it-IT" dirty="0"/>
          </a:p>
        </p:txBody>
      </p:sp>
    </p:spTree>
    <p:extLst>
      <p:ext uri="{BB962C8B-B14F-4D97-AF65-F5344CB8AC3E}">
        <p14:creationId xmlns:p14="http://schemas.microsoft.com/office/powerpoint/2010/main" val="632555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Highlights:</a:t>
            </a:r>
          </a:p>
          <a:p>
            <a:pPr marL="171450" indent="-171450">
              <a:buFontTx/>
              <a:buChar char="-"/>
            </a:pPr>
            <a:r>
              <a:rPr lang="en-GB" dirty="0"/>
              <a:t>Category and tags: like users, support categories and free choice of terms</a:t>
            </a:r>
          </a:p>
          <a:p>
            <a:pPr marL="171450" indent="-171450">
              <a:buFontTx/>
              <a:buChar char="-"/>
            </a:pPr>
            <a:r>
              <a:rPr lang="en-GB" dirty="0"/>
              <a:t>Research fields – Frascati modified</a:t>
            </a:r>
          </a:p>
          <a:p>
            <a:pPr marL="171450" indent="-171450">
              <a:buFontTx/>
              <a:buChar char="-"/>
            </a:pPr>
            <a:r>
              <a:rPr lang="en-GB" dirty="0"/>
              <a:t>TRL – the problem of definition, mapping to lifecycle phases, the need for a shared set of criteria for </a:t>
            </a:r>
            <a:r>
              <a:rPr lang="en-GB" dirty="0" err="1"/>
              <a:t>TRLand</a:t>
            </a:r>
            <a:r>
              <a:rPr lang="en-GB" dirty="0"/>
              <a:t> phases, how to validate</a:t>
            </a:r>
          </a:p>
          <a:p>
            <a:endParaRPr lang="en-GB" dirty="0"/>
          </a:p>
        </p:txBody>
      </p:sp>
      <p:sp>
        <p:nvSpPr>
          <p:cNvPr id="4" name="Slide Number Placeholder 3"/>
          <p:cNvSpPr>
            <a:spLocks noGrp="1"/>
          </p:cNvSpPr>
          <p:nvPr>
            <p:ph type="sldNum" sz="quarter" idx="5"/>
          </p:nvPr>
        </p:nvSpPr>
        <p:spPr/>
        <p:txBody>
          <a:bodyPr/>
          <a:lstStyle/>
          <a:p>
            <a:fld id="{AA148A20-7C99-4A4D-BF06-6E8ADEA4D03E}" type="slidenum">
              <a:rPr lang="it-IT" smtClean="0"/>
              <a:t>12</a:t>
            </a:fld>
            <a:endParaRPr lang="it-IT" dirty="0"/>
          </a:p>
        </p:txBody>
      </p:sp>
    </p:spTree>
    <p:extLst>
      <p:ext uri="{BB962C8B-B14F-4D97-AF65-F5344CB8AC3E}">
        <p14:creationId xmlns:p14="http://schemas.microsoft.com/office/powerpoint/2010/main" val="21766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Highlights:</a:t>
            </a:r>
          </a:p>
          <a:p>
            <a:pPr marL="171450" indent="-171450">
              <a:buFontTx/>
              <a:buChar char="-"/>
            </a:pPr>
            <a:r>
              <a:rPr lang="en-GB" dirty="0"/>
              <a:t>Relationships between services, in Agora this is a relationship not a field, example of improvements. </a:t>
            </a:r>
          </a:p>
          <a:p>
            <a:pPr marL="171450" indent="-171450">
              <a:buFontTx/>
              <a:buChar char="-"/>
            </a:pPr>
            <a:r>
              <a:rPr lang="en-GB" dirty="0"/>
              <a:t>All optional </a:t>
            </a:r>
          </a:p>
          <a:p>
            <a:endParaRPr lang="en-GB" dirty="0"/>
          </a:p>
        </p:txBody>
      </p:sp>
      <p:sp>
        <p:nvSpPr>
          <p:cNvPr id="4" name="Slide Number Placeholder 3"/>
          <p:cNvSpPr>
            <a:spLocks noGrp="1"/>
          </p:cNvSpPr>
          <p:nvPr>
            <p:ph type="sldNum" sz="quarter" idx="5"/>
          </p:nvPr>
        </p:nvSpPr>
        <p:spPr/>
        <p:txBody>
          <a:bodyPr/>
          <a:lstStyle/>
          <a:p>
            <a:fld id="{AA148A20-7C99-4A4D-BF06-6E8ADEA4D03E}" type="slidenum">
              <a:rPr lang="it-IT" smtClean="0"/>
              <a:t>13</a:t>
            </a:fld>
            <a:endParaRPr lang="it-IT" dirty="0"/>
          </a:p>
        </p:txBody>
      </p:sp>
    </p:spTree>
    <p:extLst>
      <p:ext uri="{BB962C8B-B14F-4D97-AF65-F5344CB8AC3E}">
        <p14:creationId xmlns:p14="http://schemas.microsoft.com/office/powerpoint/2010/main" val="352731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Highlights:</a:t>
            </a:r>
          </a:p>
          <a:p>
            <a:pPr marL="171450" indent="-171450">
              <a:buFontTx/>
              <a:buChar char="-"/>
            </a:pPr>
            <a:r>
              <a:rPr lang="en-GB" dirty="0"/>
              <a:t>Increasing maturity of services, asking them to provide material which makes them better providers</a:t>
            </a:r>
          </a:p>
          <a:p>
            <a:pPr marL="171450" indent="-171450">
              <a:buFontTx/>
              <a:buChar char="-"/>
            </a:pPr>
            <a:r>
              <a:rPr lang="en-GB" dirty="0"/>
              <a:t>Importance of contacts</a:t>
            </a:r>
          </a:p>
          <a:p>
            <a:pPr marL="171450" indent="-171450">
              <a:buFontTx/>
              <a:buChar char="-"/>
            </a:pPr>
            <a:r>
              <a:rPr lang="en-GB" dirty="0"/>
              <a:t>Importance of a helpdesk</a:t>
            </a:r>
          </a:p>
          <a:p>
            <a:pPr marL="171450" indent="-171450">
              <a:buFontTx/>
              <a:buChar char="-"/>
            </a:pPr>
            <a:r>
              <a:rPr lang="en-GB" dirty="0"/>
              <a:t>SOME sort of user support, to be discussed</a:t>
            </a:r>
          </a:p>
          <a:p>
            <a:pPr marL="171450" indent="-171450">
              <a:buFontTx/>
              <a:buChar char="-"/>
            </a:pPr>
            <a:endParaRPr lang="en-GB" dirty="0"/>
          </a:p>
          <a:p>
            <a:endParaRPr lang="en-GB" dirty="0"/>
          </a:p>
        </p:txBody>
      </p:sp>
      <p:sp>
        <p:nvSpPr>
          <p:cNvPr id="4" name="Slide Number Placeholder 3"/>
          <p:cNvSpPr>
            <a:spLocks noGrp="1"/>
          </p:cNvSpPr>
          <p:nvPr>
            <p:ph type="sldNum" sz="quarter" idx="5"/>
          </p:nvPr>
        </p:nvSpPr>
        <p:spPr/>
        <p:txBody>
          <a:bodyPr/>
          <a:lstStyle/>
          <a:p>
            <a:fld id="{AA148A20-7C99-4A4D-BF06-6E8ADEA4D03E}" type="slidenum">
              <a:rPr lang="it-IT" smtClean="0"/>
              <a:t>14</a:t>
            </a:fld>
            <a:endParaRPr lang="it-IT" dirty="0"/>
          </a:p>
        </p:txBody>
      </p:sp>
    </p:spTree>
    <p:extLst>
      <p:ext uri="{BB962C8B-B14F-4D97-AF65-F5344CB8AC3E}">
        <p14:creationId xmlns:p14="http://schemas.microsoft.com/office/powerpoint/2010/main" val="281040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Highlights:</a:t>
            </a:r>
          </a:p>
          <a:p>
            <a:pPr marL="171450" indent="-171450">
              <a:buFontTx/>
              <a:buChar char="-"/>
            </a:pPr>
            <a:r>
              <a:rPr lang="en-GB" dirty="0"/>
              <a:t>Monitoring  </a:t>
            </a:r>
            <a:r>
              <a:rPr lang="en-GB" dirty="0">
                <a:sym typeface="Wingdings" panose="05000000000000000000" pitchFamily="2" charset="2"/>
              </a:rPr>
              <a:t> relate to quality </a:t>
            </a:r>
          </a:p>
          <a:p>
            <a:pPr marL="171450" indent="-171450">
              <a:buFontTx/>
              <a:buChar char="-"/>
            </a:pPr>
            <a:r>
              <a:rPr lang="en-GB" dirty="0" err="1">
                <a:sym typeface="Wingdings" panose="05000000000000000000" pitchFamily="2" charset="2"/>
              </a:rPr>
              <a:t>AuP</a:t>
            </a:r>
            <a:r>
              <a:rPr lang="en-GB" dirty="0">
                <a:sym typeface="Wingdings" panose="05000000000000000000" pitchFamily="2" charset="2"/>
              </a:rPr>
              <a:t> / </a:t>
            </a:r>
            <a:r>
              <a:rPr lang="en-GB" dirty="0" err="1">
                <a:sym typeface="Wingdings" panose="05000000000000000000" pitchFamily="2" charset="2"/>
              </a:rPr>
              <a:t>ToU</a:t>
            </a:r>
            <a:r>
              <a:rPr lang="en-GB" dirty="0">
                <a:sym typeface="Wingdings" panose="05000000000000000000" pitchFamily="2" charset="2"/>
              </a:rPr>
              <a:t>, make sure users are informed about their responsibilities</a:t>
            </a:r>
          </a:p>
          <a:p>
            <a:pPr marL="171450" indent="-171450">
              <a:buFontTx/>
              <a:buChar char="-"/>
            </a:pPr>
            <a:r>
              <a:rPr lang="en-GB" dirty="0">
                <a:sym typeface="Wingdings" panose="05000000000000000000" pitchFamily="2" charset="2"/>
              </a:rPr>
              <a:t>Privacy policy in the age of GPDR</a:t>
            </a:r>
            <a:endParaRPr lang="en-GB" dirty="0"/>
          </a:p>
          <a:p>
            <a:endParaRPr lang="en-GB" dirty="0"/>
          </a:p>
        </p:txBody>
      </p:sp>
      <p:sp>
        <p:nvSpPr>
          <p:cNvPr id="4" name="Slide Number Placeholder 3"/>
          <p:cNvSpPr>
            <a:spLocks noGrp="1"/>
          </p:cNvSpPr>
          <p:nvPr>
            <p:ph type="sldNum" sz="quarter" idx="5"/>
          </p:nvPr>
        </p:nvSpPr>
        <p:spPr/>
        <p:txBody>
          <a:bodyPr/>
          <a:lstStyle/>
          <a:p>
            <a:fld id="{AA148A20-7C99-4A4D-BF06-6E8ADEA4D03E}" type="slidenum">
              <a:rPr lang="it-IT" smtClean="0"/>
              <a:t>15</a:t>
            </a:fld>
            <a:endParaRPr lang="it-IT" dirty="0"/>
          </a:p>
        </p:txBody>
      </p:sp>
    </p:spTree>
    <p:extLst>
      <p:ext uri="{BB962C8B-B14F-4D97-AF65-F5344CB8AC3E}">
        <p14:creationId xmlns:p14="http://schemas.microsoft.com/office/powerpoint/2010/main" val="2871338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Highlights:</a:t>
            </a:r>
          </a:p>
          <a:p>
            <a:r>
              <a:rPr lang="en-GB" dirty="0"/>
              <a:t>-  Clarify to users who can access the service, under what conditions </a:t>
            </a:r>
          </a:p>
          <a:p>
            <a:pPr marL="171450" indent="-171450">
              <a:buFontTx/>
              <a:buChar char="-"/>
            </a:pPr>
            <a:r>
              <a:rPr lang="en-GB" dirty="0"/>
              <a:t>Added value of EOSC, support ordering via the portal (s) </a:t>
            </a:r>
          </a:p>
          <a:p>
            <a:pPr marL="171450" indent="-171450">
              <a:buFontTx/>
              <a:buChar char="-"/>
            </a:pPr>
            <a:r>
              <a:rPr lang="en-GB" dirty="0"/>
              <a:t>Set up ordering in the marketplace </a:t>
            </a:r>
          </a:p>
          <a:p>
            <a:endParaRPr lang="en-GB" dirty="0"/>
          </a:p>
        </p:txBody>
      </p:sp>
      <p:sp>
        <p:nvSpPr>
          <p:cNvPr id="4" name="Slide Number Placeholder 3"/>
          <p:cNvSpPr>
            <a:spLocks noGrp="1"/>
          </p:cNvSpPr>
          <p:nvPr>
            <p:ph type="sldNum" sz="quarter" idx="5"/>
          </p:nvPr>
        </p:nvSpPr>
        <p:spPr/>
        <p:txBody>
          <a:bodyPr/>
          <a:lstStyle/>
          <a:p>
            <a:fld id="{AA148A20-7C99-4A4D-BF06-6E8ADEA4D03E}" type="slidenum">
              <a:rPr lang="it-IT" smtClean="0"/>
              <a:t>16</a:t>
            </a:fld>
            <a:endParaRPr lang="it-IT" dirty="0"/>
          </a:p>
        </p:txBody>
      </p:sp>
    </p:spTree>
    <p:extLst>
      <p:ext uri="{BB962C8B-B14F-4D97-AF65-F5344CB8AC3E}">
        <p14:creationId xmlns:p14="http://schemas.microsoft.com/office/powerpoint/2010/main" val="262893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04E82C1C-60FB-2F41-A35A-E9EB596745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55500" y="4877732"/>
            <a:ext cx="636044" cy="578959"/>
          </a:xfrm>
          <a:prstGeom prst="rect">
            <a:avLst/>
          </a:prstGeom>
        </p:spPr>
      </p:pic>
      <p:pic>
        <p:nvPicPr>
          <p:cNvPr id="9" name="Immagine 8">
            <a:extLst>
              <a:ext uri="{FF2B5EF4-FFF2-40B4-BE49-F238E27FC236}">
                <a16:creationId xmlns:a16="http://schemas.microsoft.com/office/drawing/2014/main" id="{8C95AC5E-022A-794A-B33A-62921017880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23857" y="5260744"/>
            <a:ext cx="667687" cy="633228"/>
          </a:xfrm>
          <a:prstGeom prst="rect">
            <a:avLst/>
          </a:prstGeom>
        </p:spPr>
      </p:pic>
      <p:sp>
        <p:nvSpPr>
          <p:cNvPr id="12" name="Rettangolo 11"/>
          <p:cNvSpPr/>
          <p:nvPr userDrawn="1"/>
        </p:nvSpPr>
        <p:spPr>
          <a:xfrm>
            <a:off x="1007436" y="6381328"/>
            <a:ext cx="11041227" cy="261610"/>
          </a:xfrm>
          <a:prstGeom prst="rect">
            <a:avLst/>
          </a:prstGeom>
        </p:spPr>
        <p:txBody>
          <a:bodyPr wrap="square">
            <a:spAutoFit/>
          </a:bodyPr>
          <a:lstStyle/>
          <a:p>
            <a:r>
              <a:rPr lang="en-GB" sz="1100" noProof="0" dirty="0"/>
              <a:t>EOSC-hub receives funding from the European Union’s Horizon 2020 research and innovation programme under grant agreement No. 777536.</a:t>
            </a:r>
          </a:p>
        </p:txBody>
      </p:sp>
      <p:sp>
        <p:nvSpPr>
          <p:cNvPr id="11" name="CasellaDiTesto 10">
            <a:extLst>
              <a:ext uri="{FF2B5EF4-FFF2-40B4-BE49-F238E27FC236}">
                <a16:creationId xmlns:a16="http://schemas.microsoft.com/office/drawing/2014/main" id="{D3DC374C-3088-4AC9-9030-20959266C273}"/>
              </a:ext>
            </a:extLst>
          </p:cNvPr>
          <p:cNvSpPr txBox="1"/>
          <p:nvPr userDrawn="1"/>
        </p:nvSpPr>
        <p:spPr>
          <a:xfrm>
            <a:off x="1976601" y="4989075"/>
            <a:ext cx="1552984"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eosc-hub.eu</a:t>
            </a:r>
          </a:p>
        </p:txBody>
      </p:sp>
      <p:sp>
        <p:nvSpPr>
          <p:cNvPr id="16" name="CasellaDiTesto 15">
            <a:extLst>
              <a:ext uri="{FF2B5EF4-FFF2-40B4-BE49-F238E27FC236}">
                <a16:creationId xmlns:a16="http://schemas.microsoft.com/office/drawing/2014/main" id="{D4785B6D-81EF-4C62-AB07-6BE079FA42A0}"/>
              </a:ext>
            </a:extLst>
          </p:cNvPr>
          <p:cNvSpPr txBox="1"/>
          <p:nvPr userDrawn="1"/>
        </p:nvSpPr>
        <p:spPr>
          <a:xfrm>
            <a:off x="1937698" y="5375344"/>
            <a:ext cx="1624992"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a:t>
            </a:r>
            <a:r>
              <a:rPr lang="en-GB" sz="2000" dirty="0" err="1">
                <a:solidFill>
                  <a:srgbClr val="1C3046"/>
                </a:solidFill>
                <a:ea typeface="Source Sans Pro" charset="0"/>
                <a:cs typeface="Source Sans Pro" charset="0"/>
              </a:rPr>
              <a:t>EOSC_eu</a:t>
            </a:r>
            <a:endParaRPr lang="en-GB" sz="2000" dirty="0">
              <a:solidFill>
                <a:srgbClr val="1C3046"/>
              </a:solidFill>
              <a:ea typeface="Source Sans Pro" charset="0"/>
              <a:cs typeface="Source Sans Pro" charset="0"/>
            </a:endParaRPr>
          </a:p>
        </p:txBody>
      </p:sp>
      <p:cxnSp>
        <p:nvCxnSpPr>
          <p:cNvPr id="17" name="Connettore 1 13">
            <a:extLst>
              <a:ext uri="{FF2B5EF4-FFF2-40B4-BE49-F238E27FC236}">
                <a16:creationId xmlns:a16="http://schemas.microsoft.com/office/drawing/2014/main" id="{F69445E9-7340-45CD-BA5C-39E3176D3686}"/>
              </a:ext>
            </a:extLst>
          </p:cNvPr>
          <p:cNvCxnSpPr>
            <a:cxnSpLocks/>
          </p:cNvCxnSpPr>
          <p:nvPr userDrawn="1"/>
        </p:nvCxnSpPr>
        <p:spPr>
          <a:xfrm>
            <a:off x="1559496" y="4725144"/>
            <a:ext cx="1872208" cy="0"/>
          </a:xfrm>
          <a:prstGeom prst="line">
            <a:avLst/>
          </a:prstGeom>
          <a:ln>
            <a:solidFill>
              <a:srgbClr val="1C3046"/>
            </a:solidFill>
          </a:ln>
          <a:effectLst/>
        </p:spPr>
        <p:style>
          <a:lnRef idx="2">
            <a:schemeClr val="accent1"/>
          </a:lnRef>
          <a:fillRef idx="0">
            <a:schemeClr val="accent1"/>
          </a:fillRef>
          <a:effectRef idx="1">
            <a:schemeClr val="accent1"/>
          </a:effectRef>
          <a:fontRef idx="minor">
            <a:schemeClr val="tx1"/>
          </a:fontRef>
        </p:style>
      </p:cxnSp>
      <p:pic>
        <p:nvPicPr>
          <p:cNvPr id="18" name="Immagine 17">
            <a:extLst>
              <a:ext uri="{FF2B5EF4-FFF2-40B4-BE49-F238E27FC236}">
                <a16:creationId xmlns:a16="http://schemas.microsoft.com/office/drawing/2014/main" id="{A50D8F3A-6062-4F89-B9DC-F39963F90F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22301" y="1520793"/>
            <a:ext cx="4916162" cy="1224125"/>
          </a:xfrm>
          <a:prstGeom prst="rect">
            <a:avLst/>
          </a:prstGeom>
        </p:spPr>
      </p:pic>
      <p:pic>
        <p:nvPicPr>
          <p:cNvPr id="19" name="Immagine 18">
            <a:extLst>
              <a:ext uri="{FF2B5EF4-FFF2-40B4-BE49-F238E27FC236}">
                <a16:creationId xmlns:a16="http://schemas.microsoft.com/office/drawing/2014/main" id="{C948B22F-CB4B-4782-A3F9-C6957124353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9376" y="6371133"/>
            <a:ext cx="422176" cy="282000"/>
          </a:xfrm>
          <a:prstGeom prst="rect">
            <a:avLst/>
          </a:prstGeom>
        </p:spPr>
      </p:pic>
    </p:spTree>
    <p:extLst>
      <p:ext uri="{BB962C8B-B14F-4D97-AF65-F5344CB8AC3E}">
        <p14:creationId xmlns:p14="http://schemas.microsoft.com/office/powerpoint/2010/main" val="1125011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E3F0AEEC-E8E7-4D6D-82B6-D294E5B82108}"/>
              </a:ext>
            </a:extLst>
          </p:cNvPr>
          <p:cNvSpPr/>
          <p:nvPr userDrawn="1"/>
        </p:nvSpPr>
        <p:spPr>
          <a:xfrm>
            <a:off x="11414248" y="6376243"/>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335360" y="1268763"/>
            <a:ext cx="1152128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id="{2D6204B7-1D0D-1E43-967C-261D932E2D40}"/>
              </a:ext>
            </a:extLst>
          </p:cNvPr>
          <p:cNvSpPr>
            <a:spLocks noGrp="1"/>
          </p:cNvSpPr>
          <p:nvPr>
            <p:ph type="dt" sz="half" idx="10"/>
          </p:nvPr>
        </p:nvSpPr>
        <p:spPr>
          <a:xfrm>
            <a:off x="335360" y="6381328"/>
            <a:ext cx="1224136"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r>
              <a:rPr lang="en-US"/>
              <a:t>20/5/20</a:t>
            </a:r>
            <a:endParaRPr lang="en-US" dirty="0"/>
          </a:p>
        </p:txBody>
      </p:sp>
      <p:sp>
        <p:nvSpPr>
          <p:cNvPr id="13" name="Footer Placeholder 4">
            <a:extLst>
              <a:ext uri="{FF2B5EF4-FFF2-40B4-BE49-F238E27FC236}">
                <a16:creationId xmlns:a16="http://schemas.microsoft.com/office/drawing/2014/main" id="{E1E01ECC-58A4-0745-A3E0-F9FCCE41DACE}"/>
              </a:ext>
            </a:extLst>
          </p:cNvPr>
          <p:cNvSpPr>
            <a:spLocks noGrp="1"/>
          </p:cNvSpPr>
          <p:nvPr>
            <p:ph type="ftr" sz="quarter" idx="11"/>
          </p:nvPr>
        </p:nvSpPr>
        <p:spPr>
          <a:xfrm>
            <a:off x="1645921" y="6381328"/>
            <a:ext cx="8372722" cy="288032"/>
          </a:xfrm>
          <a:prstGeom prst="rect">
            <a:avLst/>
          </a:prstGeom>
        </p:spPr>
        <p:txBody>
          <a:bodyPr>
            <a:noAutofit/>
          </a:bodyPr>
          <a:lstStyle>
            <a:lvl1pPr algn="ctr">
              <a:defRPr sz="1400" b="0" i="0">
                <a:solidFill>
                  <a:schemeClr val="tx1">
                    <a:lumMod val="75000"/>
                  </a:schemeClr>
                </a:solidFill>
                <a:latin typeface="+mn-lt"/>
                <a:ea typeface="Source Sans Pro" charset="0"/>
                <a:cs typeface="Source Sans Pro" charset="0"/>
              </a:defRPr>
            </a:lvl1pPr>
          </a:lstStyle>
          <a:p>
            <a:r>
              <a:rPr lang="en-US"/>
              <a:t>Portal onboarding training sli.do #EOSChubWeek Room: 20May_EOSC portal service onboarding</a:t>
            </a:r>
            <a:endParaRPr lang="en-US" dirty="0"/>
          </a:p>
        </p:txBody>
      </p:sp>
      <p:cxnSp>
        <p:nvCxnSpPr>
          <p:cNvPr id="16" name="Connettore 1 15">
            <a:extLst>
              <a:ext uri="{FF2B5EF4-FFF2-40B4-BE49-F238E27FC236}">
                <a16:creationId xmlns:a16="http://schemas.microsoft.com/office/drawing/2014/main" id="{05EEB7C1-79E8-894A-A6D8-E6E8AF7BA267}"/>
              </a:ext>
            </a:extLst>
          </p:cNvPr>
          <p:cNvCxnSpPr>
            <a:cxnSpLocks/>
          </p:cNvCxnSpPr>
          <p:nvPr userDrawn="1"/>
        </p:nvCxnSpPr>
        <p:spPr>
          <a:xfrm flipH="1" flipV="1">
            <a:off x="335360" y="6376246"/>
            <a:ext cx="1152128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B526890D-A7E7-0848-AAB2-0716D2C403A1}"/>
              </a:ext>
            </a:extLst>
          </p:cNvPr>
          <p:cNvSpPr>
            <a:spLocks noGrp="1"/>
          </p:cNvSpPr>
          <p:nvPr>
            <p:ph type="sldNum" sz="quarter" idx="12"/>
          </p:nvPr>
        </p:nvSpPr>
        <p:spPr>
          <a:xfrm>
            <a:off x="10200456" y="6381328"/>
            <a:ext cx="1656184"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4152612" y="0"/>
            <a:ext cx="151136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7920205" y="0"/>
            <a:ext cx="422329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11202275" y="0"/>
            <a:ext cx="996844"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2543607" y="0"/>
            <a:ext cx="1354740"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9552385" y="0"/>
            <a:ext cx="173819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6960098" y="0"/>
            <a:ext cx="1523817"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701959" y="-2"/>
            <a:ext cx="841647"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857970"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3454402"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5663973" y="0"/>
            <a:ext cx="14033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9810659" y="0"/>
            <a:ext cx="221780"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81" y="-2"/>
            <a:ext cx="85815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pic>
        <p:nvPicPr>
          <p:cNvPr id="35" name="Immagine 34">
            <a:extLst>
              <a:ext uri="{FF2B5EF4-FFF2-40B4-BE49-F238E27FC236}">
                <a16:creationId xmlns:a16="http://schemas.microsoft.com/office/drawing/2014/main" id="{2C34C010-9376-654D-A867-B52581D1056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504" y="120788"/>
            <a:ext cx="2808312" cy="754672"/>
          </a:xfrm>
          <a:prstGeom prst="rect">
            <a:avLst/>
          </a:prstGeom>
        </p:spPr>
      </p:pic>
      <p:sp>
        <p:nvSpPr>
          <p:cNvPr id="36" name="Titolo 1">
            <a:extLst>
              <a:ext uri="{FF2B5EF4-FFF2-40B4-BE49-F238E27FC236}">
                <a16:creationId xmlns:a16="http://schemas.microsoft.com/office/drawing/2014/main" id="{8EE9D5C5-08C8-6140-AB11-2D51ABF7927B}"/>
              </a:ext>
            </a:extLst>
          </p:cNvPr>
          <p:cNvSpPr>
            <a:spLocks noGrp="1"/>
          </p:cNvSpPr>
          <p:nvPr>
            <p:ph type="title" hasCustomPrompt="1"/>
          </p:nvPr>
        </p:nvSpPr>
        <p:spPr>
          <a:xfrm>
            <a:off x="3220977" y="188640"/>
            <a:ext cx="864096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id="{2AAEFF27-5769-49CA-8573-C39C406AF329}"/>
              </a:ext>
            </a:extLst>
          </p:cNvPr>
          <p:cNvPicPr>
            <a:picLocks noChangeAspect="1"/>
          </p:cNvPicPr>
          <p:nvPr userDrawn="1"/>
        </p:nvPicPr>
        <p:blipFill>
          <a:blip r:embed="rId4"/>
          <a:stretch>
            <a:fillRect/>
          </a:stretch>
        </p:blipFill>
        <p:spPr>
          <a:xfrm>
            <a:off x="0" y="6826217"/>
            <a:ext cx="12192000" cy="31783"/>
          </a:xfrm>
          <a:prstGeom prst="rect">
            <a:avLst/>
          </a:prstGeom>
        </p:spPr>
      </p:pic>
    </p:spTree>
    <p:extLst>
      <p:ext uri="{BB962C8B-B14F-4D97-AF65-F5344CB8AC3E}">
        <p14:creationId xmlns:p14="http://schemas.microsoft.com/office/powerpoint/2010/main" val="48363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_slide">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48E551BA-809B-467E-B7BF-CDFEA85965DB}"/>
              </a:ext>
            </a:extLst>
          </p:cNvPr>
          <p:cNvSpPr/>
          <p:nvPr userDrawn="1"/>
        </p:nvSpPr>
        <p:spPr>
          <a:xfrm>
            <a:off x="11414248" y="6376243"/>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18" name="Rettangolo 17"/>
          <p:cNvSpPr>
            <a:spLocks/>
          </p:cNvSpPr>
          <p:nvPr userDrawn="1"/>
        </p:nvSpPr>
        <p:spPr>
          <a:xfrm>
            <a:off x="4152612" y="0"/>
            <a:ext cx="151136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2" name="Rettangolo 21"/>
          <p:cNvSpPr>
            <a:spLocks/>
          </p:cNvSpPr>
          <p:nvPr userDrawn="1"/>
        </p:nvSpPr>
        <p:spPr>
          <a:xfrm>
            <a:off x="7920205" y="0"/>
            <a:ext cx="422329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4" name="Rettangolo 23"/>
          <p:cNvSpPr>
            <a:spLocks/>
          </p:cNvSpPr>
          <p:nvPr userDrawn="1"/>
        </p:nvSpPr>
        <p:spPr>
          <a:xfrm>
            <a:off x="11202275" y="0"/>
            <a:ext cx="996844"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2543607" y="0"/>
            <a:ext cx="1354740"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9552385" y="0"/>
            <a:ext cx="173819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6960098" y="0"/>
            <a:ext cx="1523817"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701959" y="-2"/>
            <a:ext cx="841647"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857970"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3454402"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5663973" y="0"/>
            <a:ext cx="14033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9810659" y="0"/>
            <a:ext cx="221780"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81" y="-2"/>
            <a:ext cx="85815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Date Placeholder 3">
            <a:extLst>
              <a:ext uri="{FF2B5EF4-FFF2-40B4-BE49-F238E27FC236}">
                <a16:creationId xmlns:a16="http://schemas.microsoft.com/office/drawing/2014/main" id="{2D6204B7-1D0D-1E43-967C-261D932E2D40}"/>
              </a:ext>
            </a:extLst>
          </p:cNvPr>
          <p:cNvSpPr>
            <a:spLocks noGrp="1"/>
          </p:cNvSpPr>
          <p:nvPr>
            <p:ph type="dt" sz="half" idx="10"/>
          </p:nvPr>
        </p:nvSpPr>
        <p:spPr>
          <a:xfrm>
            <a:off x="335360" y="6381328"/>
            <a:ext cx="28448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r>
              <a:rPr lang="en-US"/>
              <a:t>20/5/20</a:t>
            </a:r>
            <a:endParaRPr lang="en-US" dirty="0"/>
          </a:p>
        </p:txBody>
      </p:sp>
      <p:sp>
        <p:nvSpPr>
          <p:cNvPr id="37" name="Footer Placeholder 4">
            <a:extLst>
              <a:ext uri="{FF2B5EF4-FFF2-40B4-BE49-F238E27FC236}">
                <a16:creationId xmlns:a16="http://schemas.microsoft.com/office/drawing/2014/main" id="{E1E01ECC-58A4-0745-A3E0-F9FCCE41DACE}"/>
              </a:ext>
            </a:extLst>
          </p:cNvPr>
          <p:cNvSpPr>
            <a:spLocks noGrp="1"/>
          </p:cNvSpPr>
          <p:nvPr>
            <p:ph type="ftr" sz="quarter" idx="11"/>
          </p:nvPr>
        </p:nvSpPr>
        <p:spPr>
          <a:xfrm>
            <a:off x="4165600" y="6381328"/>
            <a:ext cx="38608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r>
              <a:rPr lang="en-US"/>
              <a:t>Portal onboarding training sli.do #EOSChubWeek Room: 20May_EOSC portal service onboarding</a:t>
            </a:r>
            <a:endParaRPr lang="en-US" dirty="0"/>
          </a:p>
        </p:txBody>
      </p:sp>
      <p:cxnSp>
        <p:nvCxnSpPr>
          <p:cNvPr id="38" name="Connettore 1 37">
            <a:extLst>
              <a:ext uri="{FF2B5EF4-FFF2-40B4-BE49-F238E27FC236}">
                <a16:creationId xmlns:a16="http://schemas.microsoft.com/office/drawing/2014/main" id="{05EEB7C1-79E8-894A-A6D8-E6E8AF7BA267}"/>
              </a:ext>
            </a:extLst>
          </p:cNvPr>
          <p:cNvCxnSpPr>
            <a:cxnSpLocks/>
          </p:cNvCxnSpPr>
          <p:nvPr userDrawn="1"/>
        </p:nvCxnSpPr>
        <p:spPr>
          <a:xfrm flipH="1" flipV="1">
            <a:off x="335360" y="6376246"/>
            <a:ext cx="1152128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40" name="Slide Number Placeholder 5">
            <a:extLst>
              <a:ext uri="{FF2B5EF4-FFF2-40B4-BE49-F238E27FC236}">
                <a16:creationId xmlns:a16="http://schemas.microsoft.com/office/drawing/2014/main" id="{B526890D-A7E7-0848-AAB2-0716D2C403A1}"/>
              </a:ext>
            </a:extLst>
          </p:cNvPr>
          <p:cNvSpPr>
            <a:spLocks noGrp="1"/>
          </p:cNvSpPr>
          <p:nvPr>
            <p:ph type="sldNum" sz="quarter" idx="12"/>
          </p:nvPr>
        </p:nvSpPr>
        <p:spPr>
          <a:xfrm>
            <a:off x="8737600" y="6381328"/>
            <a:ext cx="311904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pic>
        <p:nvPicPr>
          <p:cNvPr id="41" name="Immagine 40">
            <a:extLst>
              <a:ext uri="{FF2B5EF4-FFF2-40B4-BE49-F238E27FC236}">
                <a16:creationId xmlns:a16="http://schemas.microsoft.com/office/drawing/2014/main" id="{2C34C010-9376-654D-A867-B52581D105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120788"/>
            <a:ext cx="2808312" cy="754672"/>
          </a:xfrm>
          <a:prstGeom prst="rect">
            <a:avLst/>
          </a:prstGeom>
        </p:spPr>
      </p:pic>
      <p:pic>
        <p:nvPicPr>
          <p:cNvPr id="34" name="Immagine 33">
            <a:extLst>
              <a:ext uri="{FF2B5EF4-FFF2-40B4-BE49-F238E27FC236}">
                <a16:creationId xmlns:a16="http://schemas.microsoft.com/office/drawing/2014/main" id="{DC876967-883E-418D-B4C9-65119C6FA4A0}"/>
              </a:ext>
            </a:extLst>
          </p:cNvPr>
          <p:cNvPicPr>
            <a:picLocks noChangeAspect="1"/>
          </p:cNvPicPr>
          <p:nvPr userDrawn="1"/>
        </p:nvPicPr>
        <p:blipFill>
          <a:blip r:embed="rId3"/>
          <a:stretch>
            <a:fillRect/>
          </a:stretch>
        </p:blipFill>
        <p:spPr>
          <a:xfrm>
            <a:off x="0" y="6826217"/>
            <a:ext cx="12192000" cy="31783"/>
          </a:xfrm>
          <a:prstGeom prst="rect">
            <a:avLst/>
          </a:prstGeom>
        </p:spPr>
      </p:pic>
      <p:sp>
        <p:nvSpPr>
          <p:cNvPr id="42" name="Titolo 1">
            <a:extLst>
              <a:ext uri="{FF2B5EF4-FFF2-40B4-BE49-F238E27FC236}">
                <a16:creationId xmlns:a16="http://schemas.microsoft.com/office/drawing/2014/main" id="{AE87A924-9A41-49C3-B3AA-B18C27B82E01}"/>
              </a:ext>
            </a:extLst>
          </p:cNvPr>
          <p:cNvSpPr>
            <a:spLocks noGrp="1"/>
          </p:cNvSpPr>
          <p:nvPr>
            <p:ph type="title" hasCustomPrompt="1"/>
          </p:nvPr>
        </p:nvSpPr>
        <p:spPr>
          <a:xfrm>
            <a:off x="3220977" y="188640"/>
            <a:ext cx="864096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spTree>
    <p:extLst>
      <p:ext uri="{BB962C8B-B14F-4D97-AF65-F5344CB8AC3E}">
        <p14:creationId xmlns:p14="http://schemas.microsoft.com/office/powerpoint/2010/main" val="1809832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_Slide_2">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DE633CC4-435D-416E-AA98-4662B8A85FE2}"/>
              </a:ext>
            </a:extLst>
          </p:cNvPr>
          <p:cNvSpPr/>
          <p:nvPr userDrawn="1"/>
        </p:nvSpPr>
        <p:spPr>
          <a:xfrm>
            <a:off x="11414248" y="6376243"/>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21" name="Content Placeholder 2">
            <a:extLst>
              <a:ext uri="{FF2B5EF4-FFF2-40B4-BE49-F238E27FC236}">
                <a16:creationId xmlns:a16="http://schemas.microsoft.com/office/drawing/2014/main" id="{B3F6A26B-5B89-2345-84B7-67F14B7446DF}"/>
              </a:ext>
            </a:extLst>
          </p:cNvPr>
          <p:cNvSpPr>
            <a:spLocks noGrp="1"/>
          </p:cNvSpPr>
          <p:nvPr>
            <p:ph idx="1" hasCustomPrompt="1"/>
          </p:nvPr>
        </p:nvSpPr>
        <p:spPr>
          <a:xfrm>
            <a:off x="335360" y="1293223"/>
            <a:ext cx="5664629" cy="4794991"/>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22" name="Content Placeholder 2">
            <a:extLst>
              <a:ext uri="{FF2B5EF4-FFF2-40B4-BE49-F238E27FC236}">
                <a16:creationId xmlns:a16="http://schemas.microsoft.com/office/drawing/2014/main" id="{EA9C6E97-D6ED-C742-B3BF-F3C7F85504AE}"/>
              </a:ext>
            </a:extLst>
          </p:cNvPr>
          <p:cNvSpPr>
            <a:spLocks noGrp="1"/>
          </p:cNvSpPr>
          <p:nvPr>
            <p:ph idx="15" hasCustomPrompt="1"/>
          </p:nvPr>
        </p:nvSpPr>
        <p:spPr>
          <a:xfrm>
            <a:off x="6192012" y="1293223"/>
            <a:ext cx="5664629" cy="4794992"/>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en-GB" noProof="0"/>
          </a:p>
          <a:p>
            <a:pPr lvl="4"/>
            <a:endParaRPr lang="en-GB" noProof="0"/>
          </a:p>
          <a:p>
            <a:pPr lvl="4"/>
            <a:endParaRPr lang="en-GB" noProof="0"/>
          </a:p>
          <a:p>
            <a:pPr lvl="4"/>
            <a:endParaRPr lang="en-GB" noProof="0"/>
          </a:p>
          <a:p>
            <a:pPr lvl="4"/>
            <a:endParaRPr lang="en-GB" noProof="0"/>
          </a:p>
          <a:p>
            <a:pPr lvl="4"/>
            <a:endParaRPr lang="en-GB" noProof="0"/>
          </a:p>
        </p:txBody>
      </p:sp>
      <p:sp>
        <p:nvSpPr>
          <p:cNvPr id="26" name="Rettangolo 25"/>
          <p:cNvSpPr>
            <a:spLocks/>
          </p:cNvSpPr>
          <p:nvPr userDrawn="1"/>
        </p:nvSpPr>
        <p:spPr>
          <a:xfrm>
            <a:off x="4152612" y="0"/>
            <a:ext cx="151136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7920205" y="0"/>
            <a:ext cx="422329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1202275" y="0"/>
            <a:ext cx="996844"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2543607" y="0"/>
            <a:ext cx="1354740"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9552385" y="0"/>
            <a:ext cx="173819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6960098" y="0"/>
            <a:ext cx="1523817"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1701959" y="-2"/>
            <a:ext cx="841647"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857970"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4" name="Rettangolo 33"/>
          <p:cNvSpPr>
            <a:spLocks/>
          </p:cNvSpPr>
          <p:nvPr userDrawn="1"/>
        </p:nvSpPr>
        <p:spPr>
          <a:xfrm>
            <a:off x="3454402"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5" name="Rettangolo 34"/>
          <p:cNvSpPr>
            <a:spLocks/>
          </p:cNvSpPr>
          <p:nvPr userDrawn="1"/>
        </p:nvSpPr>
        <p:spPr>
          <a:xfrm>
            <a:off x="5663973" y="0"/>
            <a:ext cx="14033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Rettangolo 35"/>
          <p:cNvSpPr>
            <a:spLocks/>
          </p:cNvSpPr>
          <p:nvPr userDrawn="1"/>
        </p:nvSpPr>
        <p:spPr>
          <a:xfrm>
            <a:off x="9810659" y="0"/>
            <a:ext cx="221780"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7" name="Rettangolo 36"/>
          <p:cNvSpPr>
            <a:spLocks/>
          </p:cNvSpPr>
          <p:nvPr userDrawn="1"/>
        </p:nvSpPr>
        <p:spPr>
          <a:xfrm>
            <a:off x="-181" y="-2"/>
            <a:ext cx="85815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9" name="Date Placeholder 3">
            <a:extLst>
              <a:ext uri="{FF2B5EF4-FFF2-40B4-BE49-F238E27FC236}">
                <a16:creationId xmlns:a16="http://schemas.microsoft.com/office/drawing/2014/main" id="{2D6204B7-1D0D-1E43-967C-261D932E2D40}"/>
              </a:ext>
            </a:extLst>
          </p:cNvPr>
          <p:cNvSpPr>
            <a:spLocks noGrp="1"/>
          </p:cNvSpPr>
          <p:nvPr>
            <p:ph type="dt" sz="half" idx="10"/>
          </p:nvPr>
        </p:nvSpPr>
        <p:spPr>
          <a:xfrm>
            <a:off x="335360" y="6381328"/>
            <a:ext cx="28448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r>
              <a:rPr lang="en-US"/>
              <a:t>20/5/20</a:t>
            </a:r>
            <a:endParaRPr lang="en-US" dirty="0"/>
          </a:p>
        </p:txBody>
      </p:sp>
      <p:sp>
        <p:nvSpPr>
          <p:cNvPr id="40" name="Footer Placeholder 4">
            <a:extLst>
              <a:ext uri="{FF2B5EF4-FFF2-40B4-BE49-F238E27FC236}">
                <a16:creationId xmlns:a16="http://schemas.microsoft.com/office/drawing/2014/main" id="{E1E01ECC-58A4-0745-A3E0-F9FCCE41DACE}"/>
              </a:ext>
            </a:extLst>
          </p:cNvPr>
          <p:cNvSpPr>
            <a:spLocks noGrp="1"/>
          </p:cNvSpPr>
          <p:nvPr>
            <p:ph type="ftr" sz="quarter" idx="11"/>
          </p:nvPr>
        </p:nvSpPr>
        <p:spPr>
          <a:xfrm>
            <a:off x="4165600" y="6381328"/>
            <a:ext cx="38608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r>
              <a:rPr lang="en-US"/>
              <a:t>Portal onboarding training sli.do #EOSChubWeek Room: 20May_EOSC portal service onboarding</a:t>
            </a:r>
            <a:endParaRPr lang="en-US" dirty="0"/>
          </a:p>
        </p:txBody>
      </p:sp>
      <p:cxnSp>
        <p:nvCxnSpPr>
          <p:cNvPr id="41" name="Connettore 1 40">
            <a:extLst>
              <a:ext uri="{FF2B5EF4-FFF2-40B4-BE49-F238E27FC236}">
                <a16:creationId xmlns:a16="http://schemas.microsoft.com/office/drawing/2014/main" id="{05EEB7C1-79E8-894A-A6D8-E6E8AF7BA267}"/>
              </a:ext>
            </a:extLst>
          </p:cNvPr>
          <p:cNvCxnSpPr>
            <a:cxnSpLocks/>
          </p:cNvCxnSpPr>
          <p:nvPr userDrawn="1"/>
        </p:nvCxnSpPr>
        <p:spPr>
          <a:xfrm flipH="1" flipV="1">
            <a:off x="335360" y="6376246"/>
            <a:ext cx="1152128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43" name="Slide Number Placeholder 5">
            <a:extLst>
              <a:ext uri="{FF2B5EF4-FFF2-40B4-BE49-F238E27FC236}">
                <a16:creationId xmlns:a16="http://schemas.microsoft.com/office/drawing/2014/main" id="{B526890D-A7E7-0848-AAB2-0716D2C403A1}"/>
              </a:ext>
            </a:extLst>
          </p:cNvPr>
          <p:cNvSpPr>
            <a:spLocks noGrp="1"/>
          </p:cNvSpPr>
          <p:nvPr>
            <p:ph type="sldNum" sz="quarter" idx="12"/>
          </p:nvPr>
        </p:nvSpPr>
        <p:spPr>
          <a:xfrm>
            <a:off x="8737600" y="6381328"/>
            <a:ext cx="311904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pic>
        <p:nvPicPr>
          <p:cNvPr id="44" name="Immagine 43">
            <a:extLst>
              <a:ext uri="{FF2B5EF4-FFF2-40B4-BE49-F238E27FC236}">
                <a16:creationId xmlns:a16="http://schemas.microsoft.com/office/drawing/2014/main" id="{2C34C010-9376-654D-A867-B52581D1056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504" y="120788"/>
            <a:ext cx="2808312" cy="754672"/>
          </a:xfrm>
          <a:prstGeom prst="rect">
            <a:avLst/>
          </a:prstGeom>
        </p:spPr>
      </p:pic>
      <p:pic>
        <p:nvPicPr>
          <p:cNvPr id="24" name="Immagine 23">
            <a:extLst>
              <a:ext uri="{FF2B5EF4-FFF2-40B4-BE49-F238E27FC236}">
                <a16:creationId xmlns:a16="http://schemas.microsoft.com/office/drawing/2014/main" id="{194572B0-78DD-4243-9D5D-D9DAD50C2F7A}"/>
              </a:ext>
            </a:extLst>
          </p:cNvPr>
          <p:cNvPicPr>
            <a:picLocks noChangeAspect="1"/>
          </p:cNvPicPr>
          <p:nvPr userDrawn="1"/>
        </p:nvPicPr>
        <p:blipFill>
          <a:blip r:embed="rId4"/>
          <a:stretch>
            <a:fillRect/>
          </a:stretch>
        </p:blipFill>
        <p:spPr>
          <a:xfrm>
            <a:off x="0" y="6826217"/>
            <a:ext cx="12192000" cy="31783"/>
          </a:xfrm>
          <a:prstGeom prst="rect">
            <a:avLst/>
          </a:prstGeom>
        </p:spPr>
      </p:pic>
      <p:sp>
        <p:nvSpPr>
          <p:cNvPr id="25" name="Titolo 1">
            <a:extLst>
              <a:ext uri="{FF2B5EF4-FFF2-40B4-BE49-F238E27FC236}">
                <a16:creationId xmlns:a16="http://schemas.microsoft.com/office/drawing/2014/main" id="{8C81318F-A6E2-4E4E-AD26-649A91504279}"/>
              </a:ext>
            </a:extLst>
          </p:cNvPr>
          <p:cNvSpPr>
            <a:spLocks noGrp="1"/>
          </p:cNvSpPr>
          <p:nvPr>
            <p:ph type="title" hasCustomPrompt="1"/>
          </p:nvPr>
        </p:nvSpPr>
        <p:spPr>
          <a:xfrm>
            <a:off x="3220977" y="188640"/>
            <a:ext cx="864096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spTree>
    <p:extLst>
      <p:ext uri="{BB962C8B-B14F-4D97-AF65-F5344CB8AC3E}">
        <p14:creationId xmlns:p14="http://schemas.microsoft.com/office/powerpoint/2010/main" val="1707022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mediate Slid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783B677-330E-4253-B1BB-68B6A29BF270}"/>
              </a:ext>
            </a:extLst>
          </p:cNvPr>
          <p:cNvPicPr>
            <a:picLocks noChangeAspect="1"/>
          </p:cNvPicPr>
          <p:nvPr userDrawn="1"/>
        </p:nvPicPr>
        <p:blipFill>
          <a:blip r:embed="rId3"/>
          <a:stretch>
            <a:fillRect/>
          </a:stretch>
        </p:blipFill>
        <p:spPr>
          <a:xfrm>
            <a:off x="702348" y="1449438"/>
            <a:ext cx="2645516" cy="655642"/>
          </a:xfrm>
          <a:prstGeom prst="rect">
            <a:avLst/>
          </a:prstGeom>
        </p:spPr>
      </p:pic>
      <p:sp>
        <p:nvSpPr>
          <p:cNvPr id="4" name="Content Placeholder 2">
            <a:extLst>
              <a:ext uri="{FF2B5EF4-FFF2-40B4-BE49-F238E27FC236}">
                <a16:creationId xmlns:a16="http://schemas.microsoft.com/office/drawing/2014/main" id="{1EF6C7B7-1597-4762-9541-39E64CD64D0B}"/>
              </a:ext>
            </a:extLst>
          </p:cNvPr>
          <p:cNvSpPr>
            <a:spLocks noGrp="1"/>
          </p:cNvSpPr>
          <p:nvPr>
            <p:ph idx="1" hasCustomPrompt="1"/>
          </p:nvPr>
        </p:nvSpPr>
        <p:spPr>
          <a:xfrm>
            <a:off x="628650" y="3631913"/>
            <a:ext cx="7759774" cy="2317368"/>
          </a:xfrm>
          <a:prstGeom prst="rect">
            <a:avLst/>
          </a:prstGeom>
        </p:spPr>
        <p:txBody>
          <a:bodyPr>
            <a:normAutofit/>
          </a:bodyPr>
          <a:lstStyle>
            <a:lvl1pPr marL="0" indent="0">
              <a:buSzPct val="100000"/>
              <a:buFontTx/>
              <a:buNone/>
              <a:defRPr sz="2800" b="0" i="0">
                <a:solidFill>
                  <a:schemeClr val="tx1">
                    <a:lumMod val="75000"/>
                  </a:schemeClr>
                </a:solidFill>
                <a:latin typeface="+mn-lt"/>
                <a:ea typeface="Source Sans Pro" charset="0"/>
                <a:cs typeface="Source Sans Pro" charset="0"/>
              </a:defRPr>
            </a:lvl1pPr>
            <a:lvl2pPr marL="557213" indent="-214313">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857250" indent="-17145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028700" marR="0" indent="0" algn="l" defTabSz="342900" rtl="0" eaLnBrk="1" fontAlgn="auto" latinLnBrk="0" hangingPunct="1">
              <a:lnSpc>
                <a:spcPct val="100000"/>
              </a:lnSpc>
              <a:spcBef>
                <a:spcPct val="20000"/>
              </a:spcBef>
              <a:spcAft>
                <a:spcPts val="0"/>
              </a:spcAft>
              <a:buClrTx/>
              <a:buSzPct val="70000"/>
              <a:buFont typeface="Calibri" panose="020F0502020204030204" pitchFamily="34" charset="0"/>
              <a:buNone/>
              <a:tabLst/>
              <a:defRPr sz="2800" b="0" i="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6" name="Content Placeholder 2">
            <a:extLst>
              <a:ext uri="{FF2B5EF4-FFF2-40B4-BE49-F238E27FC236}">
                <a16:creationId xmlns:a16="http://schemas.microsoft.com/office/drawing/2014/main" id="{2003D9A9-DAB0-4043-9528-4822DD2D82EF}"/>
              </a:ext>
            </a:extLst>
          </p:cNvPr>
          <p:cNvSpPr>
            <a:spLocks noGrp="1"/>
          </p:cNvSpPr>
          <p:nvPr>
            <p:ph idx="10" hasCustomPrompt="1"/>
          </p:nvPr>
        </p:nvSpPr>
        <p:spPr>
          <a:xfrm>
            <a:off x="628650" y="2944594"/>
            <a:ext cx="5883079" cy="505729"/>
          </a:xfrm>
          <a:prstGeom prst="rect">
            <a:avLst/>
          </a:prstGeom>
        </p:spPr>
        <p:txBody>
          <a:bodyPr>
            <a:normAutofit/>
          </a:bodyPr>
          <a:lstStyle>
            <a:lvl1pPr marL="0" indent="0">
              <a:buSzPct val="100000"/>
              <a:buFontTx/>
              <a:buNone/>
              <a:defRPr sz="2800" b="0" i="0">
                <a:solidFill>
                  <a:schemeClr val="accent5">
                    <a:lumMod val="75000"/>
                  </a:schemeClr>
                </a:solidFill>
                <a:latin typeface="+mn-lt"/>
                <a:ea typeface="Source Sans Pro" charset="0"/>
                <a:cs typeface="Source Sans Pro" charset="0"/>
              </a:defRPr>
            </a:lvl1pPr>
            <a:lvl2pPr marL="557213" indent="-214313">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857250" indent="-17145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028700" marR="0" indent="0" algn="l" defTabSz="342900" rtl="0" eaLnBrk="1" fontAlgn="auto" latinLnBrk="0" hangingPunct="1">
              <a:lnSpc>
                <a:spcPct val="100000"/>
              </a:lnSpc>
              <a:spcBef>
                <a:spcPct val="20000"/>
              </a:spcBef>
              <a:spcAft>
                <a:spcPts val="0"/>
              </a:spcAft>
              <a:buClrTx/>
              <a:buSzPct val="70000"/>
              <a:buFont typeface="Calibri" panose="020F0502020204030204" pitchFamily="34" charset="0"/>
              <a:buNone/>
              <a:tabLst/>
              <a:defRPr sz="2800" b="0" i="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r>
              <a:rPr lang="en-GB" b="0" dirty="0">
                <a:solidFill>
                  <a:schemeClr val="accent5">
                    <a:lumMod val="75000"/>
                  </a:schemeClr>
                </a:solidFill>
              </a:rPr>
              <a:t>Click here to add subtitle</a:t>
            </a:r>
            <a:endParaRPr lang="it-IT" dirty="0"/>
          </a:p>
        </p:txBody>
      </p:sp>
      <p:pic>
        <p:nvPicPr>
          <p:cNvPr id="7" name="Immagine 6">
            <a:extLst>
              <a:ext uri="{FF2B5EF4-FFF2-40B4-BE49-F238E27FC236}">
                <a16:creationId xmlns:a16="http://schemas.microsoft.com/office/drawing/2014/main" id="{EE416F95-D136-4291-9DBD-6D01BD783D36}"/>
              </a:ext>
            </a:extLst>
          </p:cNvPr>
          <p:cNvPicPr>
            <a:picLocks noChangeAspect="1"/>
          </p:cNvPicPr>
          <p:nvPr userDrawn="1"/>
        </p:nvPicPr>
        <p:blipFill>
          <a:blip r:embed="rId4"/>
          <a:stretch>
            <a:fillRect/>
          </a:stretch>
        </p:blipFill>
        <p:spPr>
          <a:xfrm>
            <a:off x="0" y="6826217"/>
            <a:ext cx="12192000" cy="31783"/>
          </a:xfrm>
          <a:prstGeom prst="rect">
            <a:avLst/>
          </a:prstGeom>
        </p:spPr>
      </p:pic>
      <p:sp>
        <p:nvSpPr>
          <p:cNvPr id="8" name="Titolo 1">
            <a:extLst>
              <a:ext uri="{FF2B5EF4-FFF2-40B4-BE49-F238E27FC236}">
                <a16:creationId xmlns:a16="http://schemas.microsoft.com/office/drawing/2014/main" id="{B4701CE1-45E5-49C0-9675-78EC85F6A44F}"/>
              </a:ext>
            </a:extLst>
          </p:cNvPr>
          <p:cNvSpPr>
            <a:spLocks noGrp="1"/>
          </p:cNvSpPr>
          <p:nvPr>
            <p:ph type="title" hasCustomPrompt="1"/>
          </p:nvPr>
        </p:nvSpPr>
        <p:spPr>
          <a:xfrm>
            <a:off x="628650" y="2286670"/>
            <a:ext cx="5756582" cy="505729"/>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spTree>
    <p:extLst>
      <p:ext uri="{BB962C8B-B14F-4D97-AF65-F5344CB8AC3E}">
        <p14:creationId xmlns:p14="http://schemas.microsoft.com/office/powerpoint/2010/main" val="1265362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AEF2F36-B244-4AAF-8FF9-09D26625E39C}"/>
              </a:ext>
            </a:extLst>
          </p:cNvPr>
          <p:cNvGrpSpPr/>
          <p:nvPr userDrawn="1"/>
        </p:nvGrpSpPr>
        <p:grpSpPr>
          <a:xfrm>
            <a:off x="4192277" y="4365104"/>
            <a:ext cx="3956040" cy="633228"/>
            <a:chOff x="4269008" y="5638956"/>
            <a:chExt cx="3956040" cy="633228"/>
          </a:xfrm>
        </p:grpSpPr>
        <p:pic>
          <p:nvPicPr>
            <p:cNvPr id="7" name="Immagine 6">
              <a:extLst>
                <a:ext uri="{FF2B5EF4-FFF2-40B4-BE49-F238E27FC236}">
                  <a16:creationId xmlns:a16="http://schemas.microsoft.com/office/drawing/2014/main" id="{4E9FBBCD-1A09-854C-AD37-ABFC23BF72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9008" y="5666091"/>
              <a:ext cx="630033" cy="578959"/>
            </a:xfrm>
            <a:prstGeom prst="rect">
              <a:avLst/>
            </a:prstGeom>
          </p:spPr>
        </p:pic>
        <p:pic>
          <p:nvPicPr>
            <p:cNvPr id="8" name="Immagine 7">
              <a:extLst>
                <a:ext uri="{FF2B5EF4-FFF2-40B4-BE49-F238E27FC236}">
                  <a16:creationId xmlns:a16="http://schemas.microsoft.com/office/drawing/2014/main" id="{AB059FA9-527F-3047-9752-90211709898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43505" y="5638956"/>
              <a:ext cx="658903" cy="633228"/>
            </a:xfrm>
            <a:prstGeom prst="rect">
              <a:avLst/>
            </a:prstGeom>
          </p:spPr>
        </p:pic>
        <p:sp>
          <p:nvSpPr>
            <p:cNvPr id="10" name="CasellaDiTesto 9">
              <a:extLst>
                <a:ext uri="{FF2B5EF4-FFF2-40B4-BE49-F238E27FC236}">
                  <a16:creationId xmlns:a16="http://schemas.microsoft.com/office/drawing/2014/main" id="{0C463FB9-8E58-4D7E-9AEC-9058EB62CFA0}"/>
                </a:ext>
              </a:extLst>
            </p:cNvPr>
            <p:cNvSpPr txBox="1"/>
            <p:nvPr userDrawn="1"/>
          </p:nvSpPr>
          <p:spPr>
            <a:xfrm>
              <a:off x="4759216" y="5755515"/>
              <a:ext cx="1552984"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eosc-hub.eu</a:t>
              </a:r>
            </a:p>
          </p:txBody>
        </p:sp>
        <p:sp>
          <p:nvSpPr>
            <p:cNvPr id="11" name="CasellaDiTesto 10">
              <a:extLst>
                <a:ext uri="{FF2B5EF4-FFF2-40B4-BE49-F238E27FC236}">
                  <a16:creationId xmlns:a16="http://schemas.microsoft.com/office/drawing/2014/main" id="{7C1AC704-9BA4-4C9D-8727-21E0A6C216B1}"/>
                </a:ext>
              </a:extLst>
            </p:cNvPr>
            <p:cNvSpPr txBox="1"/>
            <p:nvPr userDrawn="1"/>
          </p:nvSpPr>
          <p:spPr>
            <a:xfrm>
              <a:off x="6600056" y="5755515"/>
              <a:ext cx="1624992"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a:t>
              </a:r>
              <a:r>
                <a:rPr lang="en-GB" sz="2000" dirty="0" err="1">
                  <a:solidFill>
                    <a:srgbClr val="1C3046"/>
                  </a:solidFill>
                  <a:ea typeface="Source Sans Pro" charset="0"/>
                  <a:cs typeface="Source Sans Pro" charset="0"/>
                </a:rPr>
                <a:t>EOSC_eu</a:t>
              </a:r>
              <a:endParaRPr lang="en-GB" sz="2000" dirty="0">
                <a:solidFill>
                  <a:srgbClr val="1C3046"/>
                </a:solidFill>
                <a:ea typeface="Source Sans Pro" charset="0"/>
                <a:cs typeface="Source Sans Pro" charset="0"/>
              </a:endParaRPr>
            </a:p>
          </p:txBody>
        </p:sp>
      </p:grpSp>
      <p:pic>
        <p:nvPicPr>
          <p:cNvPr id="13" name="Immagine 12">
            <a:extLst>
              <a:ext uri="{FF2B5EF4-FFF2-40B4-BE49-F238E27FC236}">
                <a16:creationId xmlns:a16="http://schemas.microsoft.com/office/drawing/2014/main" id="{7AAF6B84-BF74-4F8E-B824-03711F26909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77817" y="1643590"/>
            <a:ext cx="1784961" cy="2231201"/>
          </a:xfrm>
          <a:prstGeom prst="rect">
            <a:avLst/>
          </a:prstGeom>
        </p:spPr>
      </p:pic>
      <p:sp>
        <p:nvSpPr>
          <p:cNvPr id="14" name="CasellaDiTesto 1">
            <a:extLst>
              <a:ext uri="{FF2B5EF4-FFF2-40B4-BE49-F238E27FC236}">
                <a16:creationId xmlns:a16="http://schemas.microsoft.com/office/drawing/2014/main" id="{B9E0F5DF-28BF-4603-9413-29E52713A802}"/>
              </a:ext>
            </a:extLst>
          </p:cNvPr>
          <p:cNvSpPr txBox="1"/>
          <p:nvPr userDrawn="1"/>
        </p:nvSpPr>
        <p:spPr>
          <a:xfrm>
            <a:off x="1116252" y="1902602"/>
            <a:ext cx="4128459" cy="954107"/>
          </a:xfrm>
          <a:prstGeom prst="rect">
            <a:avLst/>
          </a:prstGeom>
          <a:noFill/>
        </p:spPr>
        <p:txBody>
          <a:bodyPr wrap="square" rtlCol="0">
            <a:spAutoFit/>
          </a:bodyPr>
          <a:lstStyle/>
          <a:p>
            <a:r>
              <a:rPr lang="en-GB" sz="2800" b="1" dirty="0">
                <a:solidFill>
                  <a:srgbClr val="1D2F45"/>
                </a:solidFill>
                <a:ea typeface="Source Sans Pro" charset="0"/>
                <a:cs typeface="Source Sans Pro" charset="0"/>
              </a:rPr>
              <a:t>Thank you</a:t>
            </a:r>
          </a:p>
          <a:p>
            <a:r>
              <a:rPr lang="en-GB" sz="2800" b="1" dirty="0">
                <a:solidFill>
                  <a:srgbClr val="1D2F45"/>
                </a:solidFill>
                <a:ea typeface="Source Sans Pro" charset="0"/>
                <a:cs typeface="Source Sans Pro" charset="0"/>
              </a:rPr>
              <a:t>for your attention! </a:t>
            </a:r>
          </a:p>
        </p:txBody>
      </p:sp>
      <p:sp>
        <p:nvSpPr>
          <p:cNvPr id="15" name="CasellaDiTesto 2">
            <a:extLst>
              <a:ext uri="{FF2B5EF4-FFF2-40B4-BE49-F238E27FC236}">
                <a16:creationId xmlns:a16="http://schemas.microsoft.com/office/drawing/2014/main" id="{4D4D3755-ED45-4BF4-89D4-2BA41674BD19}"/>
              </a:ext>
            </a:extLst>
          </p:cNvPr>
          <p:cNvSpPr txBox="1"/>
          <p:nvPr userDrawn="1"/>
        </p:nvSpPr>
        <p:spPr>
          <a:xfrm>
            <a:off x="1103445" y="3145477"/>
            <a:ext cx="3888459" cy="400110"/>
          </a:xfrm>
          <a:prstGeom prst="rect">
            <a:avLst/>
          </a:prstGeom>
          <a:noFill/>
        </p:spPr>
        <p:txBody>
          <a:bodyPr wrap="square" rtlCol="0">
            <a:spAutoFit/>
          </a:bodyPr>
          <a:lstStyle/>
          <a:p>
            <a:r>
              <a:rPr lang="en-GB" sz="2000" i="1" dirty="0">
                <a:ea typeface="Source Sans Pro" panose="020B0503030403020204" pitchFamily="34" charset="0"/>
              </a:rPr>
              <a:t>Questions?</a:t>
            </a:r>
          </a:p>
        </p:txBody>
      </p:sp>
      <p:cxnSp>
        <p:nvCxnSpPr>
          <p:cNvPr id="17" name="Connettore 1 4">
            <a:extLst>
              <a:ext uri="{FF2B5EF4-FFF2-40B4-BE49-F238E27FC236}">
                <a16:creationId xmlns:a16="http://schemas.microsoft.com/office/drawing/2014/main" id="{8187ABF1-33F6-44C1-B88C-2672C628984B}"/>
              </a:ext>
            </a:extLst>
          </p:cNvPr>
          <p:cNvCxnSpPr/>
          <p:nvPr userDrawn="1"/>
        </p:nvCxnSpPr>
        <p:spPr>
          <a:xfrm>
            <a:off x="1199457" y="3084480"/>
            <a:ext cx="2112235" cy="0"/>
          </a:xfrm>
          <a:prstGeom prst="line">
            <a:avLst/>
          </a:prstGeom>
          <a:ln>
            <a:solidFill>
              <a:srgbClr val="1D2F45"/>
            </a:solidFil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557573BB-FFBE-4128-A867-CF98847BD44E}"/>
              </a:ext>
            </a:extLst>
          </p:cNvPr>
          <p:cNvGrpSpPr/>
          <p:nvPr userDrawn="1"/>
        </p:nvGrpSpPr>
        <p:grpSpPr>
          <a:xfrm>
            <a:off x="935074" y="5956688"/>
            <a:ext cx="10470446" cy="400110"/>
            <a:chOff x="899592" y="6271590"/>
            <a:chExt cx="7705726" cy="294461"/>
          </a:xfrm>
        </p:grpSpPr>
        <p:pic>
          <p:nvPicPr>
            <p:cNvPr id="16" name="Picture 15">
              <a:extLst>
                <a:ext uri="{FF2B5EF4-FFF2-40B4-BE49-F238E27FC236}">
                  <a16:creationId xmlns:a16="http://schemas.microsoft.com/office/drawing/2014/main" id="{8988A985-D8B4-4CF8-8BFF-2DFCB01A16C0}"/>
                </a:ext>
              </a:extLst>
            </p:cNvPr>
            <p:cNvPicPr>
              <a:picLocks noChangeAspect="1"/>
            </p:cNvPicPr>
            <p:nvPr userDrawn="1"/>
          </p:nvPicPr>
          <p:blipFill>
            <a:blip r:embed="rId6"/>
            <a:stretch>
              <a:fillRect/>
            </a:stretch>
          </p:blipFill>
          <p:spPr>
            <a:xfrm>
              <a:off x="899592" y="6271590"/>
              <a:ext cx="842697" cy="294461"/>
            </a:xfrm>
            <a:prstGeom prst="rect">
              <a:avLst/>
            </a:prstGeom>
          </p:spPr>
        </p:pic>
        <p:pic>
          <p:nvPicPr>
            <p:cNvPr id="18" name="Picture 17">
              <a:extLst>
                <a:ext uri="{FF2B5EF4-FFF2-40B4-BE49-F238E27FC236}">
                  <a16:creationId xmlns:a16="http://schemas.microsoft.com/office/drawing/2014/main" id="{8396475E-36DF-4F28-A93D-81A651F0904A}"/>
                </a:ext>
              </a:extLst>
            </p:cNvPr>
            <p:cNvPicPr>
              <a:picLocks noChangeAspect="1"/>
            </p:cNvPicPr>
            <p:nvPr userDrawn="1"/>
          </p:nvPicPr>
          <p:blipFill>
            <a:blip r:embed="rId7"/>
            <a:stretch>
              <a:fillRect/>
            </a:stretch>
          </p:blipFill>
          <p:spPr>
            <a:xfrm>
              <a:off x="1813045" y="6349354"/>
              <a:ext cx="6792273" cy="216697"/>
            </a:xfrm>
            <a:prstGeom prst="rect">
              <a:avLst/>
            </a:prstGeom>
          </p:spPr>
        </p:pic>
      </p:grpSp>
    </p:spTree>
    <p:extLst>
      <p:ext uri="{BB962C8B-B14F-4D97-AF65-F5344CB8AC3E}">
        <p14:creationId xmlns:p14="http://schemas.microsoft.com/office/powerpoint/2010/main" val="10799419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18377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4" r:id="rId3"/>
    <p:sldLayoutId id="2147483709" r:id="rId4"/>
    <p:sldLayoutId id="2147483712" r:id="rId5"/>
    <p:sldLayoutId id="2147483711" r:id="rId6"/>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eoscsecretariat.eu/service-research-product-catalogue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iki.eosc-hub.eu/display/EOSC/Service+Provider+Documentation"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www.fitsm.eu/download/280/" TargetMode="External"/><Relationship Id="rId2" Type="http://schemas.openxmlformats.org/officeDocument/2006/relationships/hyperlink" Target="https://europa.eu/european-union/about-eu/eu-languages_e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itsm.eu/download/280/" TargetMode="External"/><Relationship Id="rId2" Type="http://schemas.openxmlformats.org/officeDocument/2006/relationships/hyperlink" Target="https://www.fitsm.eu/downloads/#toggle-id-1" TargetMode="External"/><Relationship Id="rId1" Type="http://schemas.openxmlformats.org/officeDocument/2006/relationships/slideLayout" Target="../slideLayouts/slideLayout2.xml"/><Relationship Id="rId4" Type="http://schemas.openxmlformats.org/officeDocument/2006/relationships/hyperlink" Target="https://europa.eu/european-union/about-eu/eu-languages_e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E5888FF4-7091-F547-BED3-1E8B9F928902}"/>
              </a:ext>
            </a:extLst>
          </p:cNvPr>
          <p:cNvSpPr txBox="1">
            <a:spLocks/>
          </p:cNvSpPr>
          <p:nvPr/>
        </p:nvSpPr>
        <p:spPr>
          <a:xfrm>
            <a:off x="1343472" y="3011566"/>
            <a:ext cx="9793088" cy="576065"/>
          </a:xfrm>
          <a:prstGeom prst="rect">
            <a:avLst/>
          </a:prstGeom>
        </p:spPr>
        <p:txBody>
          <a:bodyPr vert="horz">
            <a:scene3d>
              <a:camera prst="orthographicFront"/>
              <a:lightRig rig="threePt" dir="t"/>
            </a:scene3d>
            <a:sp3d contourW="12700">
              <a:contourClr>
                <a:srgbClr val="1C3046"/>
              </a:contourClr>
            </a:sp3d>
          </a:bodyPr>
          <a:lstStyle>
            <a:lvl1pPr algn="ctr" defTabSz="457200" rtl="0" eaLnBrk="1" latinLnBrk="0" hangingPunct="1">
              <a:spcBef>
                <a:spcPct val="0"/>
              </a:spcBef>
              <a:buNone/>
              <a:defRPr sz="2800" b="1" i="0" kern="1200">
                <a:solidFill>
                  <a:schemeClr val="tx1"/>
                </a:solidFill>
                <a:latin typeface="Source Sans Pro" charset="0"/>
                <a:ea typeface="Source Sans Pro" charset="0"/>
                <a:cs typeface="Source Sans Pro" charset="0"/>
              </a:defRPr>
            </a:lvl1pPr>
          </a:lstStyle>
          <a:p>
            <a:pPr algn="l"/>
            <a:r>
              <a:rPr lang="en-US" dirty="0">
                <a:solidFill>
                  <a:srgbClr val="1C3046"/>
                </a:solidFill>
                <a:latin typeface="+mn-lt"/>
              </a:rPr>
              <a:t>EOSC portal service onboarding</a:t>
            </a:r>
            <a:endParaRPr lang="en-GB" b="1" dirty="0">
              <a:solidFill>
                <a:srgbClr val="1C3046"/>
              </a:solidFill>
              <a:latin typeface="+mn-lt"/>
            </a:endParaRPr>
          </a:p>
        </p:txBody>
      </p:sp>
      <p:sp>
        <p:nvSpPr>
          <p:cNvPr id="6" name="Titolo 1">
            <a:extLst>
              <a:ext uri="{FF2B5EF4-FFF2-40B4-BE49-F238E27FC236}">
                <a16:creationId xmlns:a16="http://schemas.microsoft.com/office/drawing/2014/main" id="{DA40618A-E780-6B4C-9F22-53ADEAFB468E}"/>
              </a:ext>
            </a:extLst>
          </p:cNvPr>
          <p:cNvSpPr txBox="1">
            <a:spLocks/>
          </p:cNvSpPr>
          <p:nvPr/>
        </p:nvSpPr>
        <p:spPr>
          <a:xfrm>
            <a:off x="1343472" y="3717032"/>
            <a:ext cx="9793088" cy="576065"/>
          </a:xfrm>
          <a:prstGeom prst="rect">
            <a:avLst/>
          </a:prstGeom>
        </p:spPr>
        <p:txBody>
          <a:bodyPr vert="horz"/>
          <a:lstStyle>
            <a:lvl1pPr algn="ctr" defTabSz="457200" rtl="0" eaLnBrk="1" latinLnBrk="0" hangingPunct="1">
              <a:spcBef>
                <a:spcPct val="0"/>
              </a:spcBef>
              <a:buNone/>
              <a:defRPr sz="2800" b="1" i="0" kern="1200">
                <a:solidFill>
                  <a:schemeClr val="tx1"/>
                </a:solidFill>
                <a:latin typeface="Source Sans Pro" charset="0"/>
                <a:ea typeface="Source Sans Pro" charset="0"/>
                <a:cs typeface="Source Sans Pro" charset="0"/>
              </a:defRPr>
            </a:lvl1pPr>
          </a:lstStyle>
          <a:p>
            <a:pPr algn="l"/>
            <a:r>
              <a:rPr lang="en-GB" b="0" dirty="0">
                <a:solidFill>
                  <a:srgbClr val="B5892D"/>
                </a:solidFill>
                <a:latin typeface="+mn-lt"/>
              </a:rPr>
              <a:t>Diego </a:t>
            </a:r>
            <a:r>
              <a:rPr lang="en-GB" b="0" dirty="0" err="1">
                <a:solidFill>
                  <a:srgbClr val="B5892D"/>
                </a:solidFill>
                <a:latin typeface="+mn-lt"/>
              </a:rPr>
              <a:t>Scardaci</a:t>
            </a:r>
            <a:r>
              <a:rPr lang="en-GB" b="0" dirty="0">
                <a:solidFill>
                  <a:srgbClr val="B5892D"/>
                </a:solidFill>
                <a:latin typeface="+mn-lt"/>
              </a:rPr>
              <a:t> – EGI / EOSC-hub &amp; </a:t>
            </a:r>
            <a:r>
              <a:rPr lang="en-GB" b="0" dirty="0" err="1">
                <a:solidFill>
                  <a:srgbClr val="B5892D"/>
                </a:solidFill>
                <a:latin typeface="+mn-lt"/>
              </a:rPr>
              <a:t>ExPaNDS</a:t>
            </a:r>
            <a:endParaRPr lang="en-GB" b="0" dirty="0">
              <a:solidFill>
                <a:srgbClr val="B5892D"/>
              </a:solidFill>
              <a:latin typeface="+mn-lt"/>
            </a:endParaRPr>
          </a:p>
        </p:txBody>
      </p:sp>
      <p:sp>
        <p:nvSpPr>
          <p:cNvPr id="7" name="TextBox 6">
            <a:extLst>
              <a:ext uri="{FF2B5EF4-FFF2-40B4-BE49-F238E27FC236}">
                <a16:creationId xmlns:a16="http://schemas.microsoft.com/office/drawing/2014/main" id="{BA7AD28B-C595-4505-A53C-4A8CA5E69B72}"/>
              </a:ext>
            </a:extLst>
          </p:cNvPr>
          <p:cNvSpPr txBox="1"/>
          <p:nvPr/>
        </p:nvSpPr>
        <p:spPr>
          <a:xfrm>
            <a:off x="4055096" y="4941168"/>
            <a:ext cx="8136904" cy="338554"/>
          </a:xfrm>
          <a:prstGeom prst="rect">
            <a:avLst/>
          </a:prstGeom>
          <a:noFill/>
        </p:spPr>
        <p:txBody>
          <a:bodyPr wrap="square" rtlCol="0">
            <a:spAutoFit/>
          </a:bodyPr>
          <a:lstStyle/>
          <a:p>
            <a:pPr lvl="0"/>
            <a:r>
              <a:rPr lang="en-GB" sz="1600" b="1" dirty="0">
                <a:solidFill>
                  <a:srgbClr val="1C3046"/>
                </a:solidFill>
              </a:rPr>
              <a:t>Dissemination level</a:t>
            </a:r>
            <a:r>
              <a:rPr lang="en-GB" sz="1600" dirty="0">
                <a:solidFill>
                  <a:srgbClr val="1C3046"/>
                </a:solidFill>
              </a:rPr>
              <a:t>: Public</a:t>
            </a:r>
          </a:p>
        </p:txBody>
      </p:sp>
    </p:spTree>
    <p:extLst>
      <p:ext uri="{BB962C8B-B14F-4D97-AF65-F5344CB8AC3E}">
        <p14:creationId xmlns:p14="http://schemas.microsoft.com/office/powerpoint/2010/main" val="464063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Service Description 1</a:t>
            </a:r>
          </a:p>
        </p:txBody>
      </p:sp>
      <p:pic>
        <p:nvPicPr>
          <p:cNvPr id="6" name="Picture 5">
            <a:extLst>
              <a:ext uri="{FF2B5EF4-FFF2-40B4-BE49-F238E27FC236}">
                <a16:creationId xmlns:a16="http://schemas.microsoft.com/office/drawing/2014/main" id="{09D57AAA-3996-4C2B-AC1E-70F9CBE1B4B5}"/>
              </a:ext>
            </a:extLst>
          </p:cNvPr>
          <p:cNvPicPr>
            <a:picLocks noChangeAspect="1"/>
          </p:cNvPicPr>
          <p:nvPr/>
        </p:nvPicPr>
        <p:blipFill>
          <a:blip r:embed="rId3"/>
          <a:stretch>
            <a:fillRect/>
          </a:stretch>
        </p:blipFill>
        <p:spPr>
          <a:xfrm>
            <a:off x="1127448" y="791479"/>
            <a:ext cx="10200456" cy="5589849"/>
          </a:xfrm>
          <a:prstGeom prst="rect">
            <a:avLst/>
          </a:prstGeom>
        </p:spPr>
      </p:pic>
      <p:sp>
        <p:nvSpPr>
          <p:cNvPr id="7" name="TextBox 6">
            <a:extLst>
              <a:ext uri="{FF2B5EF4-FFF2-40B4-BE49-F238E27FC236}">
                <a16:creationId xmlns:a16="http://schemas.microsoft.com/office/drawing/2014/main" id="{9E72275D-93C5-4AEC-A319-618D91E4D65A}"/>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sp>
        <p:nvSpPr>
          <p:cNvPr id="8" name="Footer Placeholder 3">
            <a:extLst>
              <a:ext uri="{FF2B5EF4-FFF2-40B4-BE49-F238E27FC236}">
                <a16:creationId xmlns:a16="http://schemas.microsoft.com/office/drawing/2014/main" id="{892C5B3A-576E-4477-88C7-02F3E444D24E}"/>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3310118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Service Description 2</a:t>
            </a:r>
          </a:p>
        </p:txBody>
      </p:sp>
      <p:pic>
        <p:nvPicPr>
          <p:cNvPr id="6" name="Picture 5">
            <a:extLst>
              <a:ext uri="{FF2B5EF4-FFF2-40B4-BE49-F238E27FC236}">
                <a16:creationId xmlns:a16="http://schemas.microsoft.com/office/drawing/2014/main" id="{CBF5F18F-846B-49F7-B2AC-382F993EA046}"/>
              </a:ext>
            </a:extLst>
          </p:cNvPr>
          <p:cNvPicPr>
            <a:picLocks noChangeAspect="1"/>
          </p:cNvPicPr>
          <p:nvPr/>
        </p:nvPicPr>
        <p:blipFill>
          <a:blip r:embed="rId3"/>
          <a:stretch>
            <a:fillRect/>
          </a:stretch>
        </p:blipFill>
        <p:spPr>
          <a:xfrm>
            <a:off x="1523492" y="823947"/>
            <a:ext cx="9145016" cy="5459789"/>
          </a:xfrm>
          <a:prstGeom prst="rect">
            <a:avLst/>
          </a:prstGeom>
        </p:spPr>
      </p:pic>
      <p:sp>
        <p:nvSpPr>
          <p:cNvPr id="7" name="TextBox 6">
            <a:extLst>
              <a:ext uri="{FF2B5EF4-FFF2-40B4-BE49-F238E27FC236}">
                <a16:creationId xmlns:a16="http://schemas.microsoft.com/office/drawing/2014/main" id="{B9F03410-11E2-4DB3-891E-3E51D0C24D1E}"/>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sp>
        <p:nvSpPr>
          <p:cNvPr id="8" name="Footer Placeholder 3">
            <a:extLst>
              <a:ext uri="{FF2B5EF4-FFF2-40B4-BE49-F238E27FC236}">
                <a16:creationId xmlns:a16="http://schemas.microsoft.com/office/drawing/2014/main" id="{B92C8666-DC42-488E-9DD6-2B7D83F208F1}"/>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4274827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Service Description 3</a:t>
            </a:r>
          </a:p>
        </p:txBody>
      </p:sp>
      <p:sp>
        <p:nvSpPr>
          <p:cNvPr id="6" name="TextBox 5">
            <a:extLst>
              <a:ext uri="{FF2B5EF4-FFF2-40B4-BE49-F238E27FC236}">
                <a16:creationId xmlns:a16="http://schemas.microsoft.com/office/drawing/2014/main" id="{DB870D9A-3C5B-40DD-A8D4-44CA3F86149F}"/>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pic>
        <p:nvPicPr>
          <p:cNvPr id="7" name="Picture 6">
            <a:extLst>
              <a:ext uri="{FF2B5EF4-FFF2-40B4-BE49-F238E27FC236}">
                <a16:creationId xmlns:a16="http://schemas.microsoft.com/office/drawing/2014/main" id="{738EF648-9027-452C-944F-03978D9CCA97}"/>
              </a:ext>
            </a:extLst>
          </p:cNvPr>
          <p:cNvPicPr>
            <a:picLocks noChangeAspect="1"/>
          </p:cNvPicPr>
          <p:nvPr/>
        </p:nvPicPr>
        <p:blipFill>
          <a:blip r:embed="rId3"/>
          <a:stretch>
            <a:fillRect/>
          </a:stretch>
        </p:blipFill>
        <p:spPr>
          <a:xfrm>
            <a:off x="1757761" y="846024"/>
            <a:ext cx="8370688" cy="5535304"/>
          </a:xfrm>
          <a:prstGeom prst="rect">
            <a:avLst/>
          </a:prstGeom>
        </p:spPr>
      </p:pic>
      <p:sp>
        <p:nvSpPr>
          <p:cNvPr id="8" name="Footer Placeholder 3">
            <a:extLst>
              <a:ext uri="{FF2B5EF4-FFF2-40B4-BE49-F238E27FC236}">
                <a16:creationId xmlns:a16="http://schemas.microsoft.com/office/drawing/2014/main" id="{577C5022-09A0-4E78-B162-635D9A952FD3}"/>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843386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Service Description 4</a:t>
            </a:r>
          </a:p>
        </p:txBody>
      </p:sp>
      <p:sp>
        <p:nvSpPr>
          <p:cNvPr id="6" name="TextBox 5">
            <a:extLst>
              <a:ext uri="{FF2B5EF4-FFF2-40B4-BE49-F238E27FC236}">
                <a16:creationId xmlns:a16="http://schemas.microsoft.com/office/drawing/2014/main" id="{DB870D9A-3C5B-40DD-A8D4-44CA3F86149F}"/>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pic>
        <p:nvPicPr>
          <p:cNvPr id="7" name="Picture 6">
            <a:extLst>
              <a:ext uri="{FF2B5EF4-FFF2-40B4-BE49-F238E27FC236}">
                <a16:creationId xmlns:a16="http://schemas.microsoft.com/office/drawing/2014/main" id="{48EC0FC0-26A4-4B87-B18F-2E381E168B74}"/>
              </a:ext>
            </a:extLst>
          </p:cNvPr>
          <p:cNvPicPr>
            <a:picLocks noChangeAspect="1"/>
          </p:cNvPicPr>
          <p:nvPr/>
        </p:nvPicPr>
        <p:blipFill>
          <a:blip r:embed="rId3"/>
          <a:stretch>
            <a:fillRect/>
          </a:stretch>
        </p:blipFill>
        <p:spPr>
          <a:xfrm>
            <a:off x="0" y="1303041"/>
            <a:ext cx="12192000" cy="4251917"/>
          </a:xfrm>
          <a:prstGeom prst="rect">
            <a:avLst/>
          </a:prstGeom>
        </p:spPr>
      </p:pic>
      <p:sp>
        <p:nvSpPr>
          <p:cNvPr id="8" name="Footer Placeholder 3">
            <a:extLst>
              <a:ext uri="{FF2B5EF4-FFF2-40B4-BE49-F238E27FC236}">
                <a16:creationId xmlns:a16="http://schemas.microsoft.com/office/drawing/2014/main" id="{EFFDA53A-B096-4D5E-A276-D0FF48A227D4}"/>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4254864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Service Management 1</a:t>
            </a:r>
          </a:p>
        </p:txBody>
      </p:sp>
      <p:sp>
        <p:nvSpPr>
          <p:cNvPr id="6" name="TextBox 5">
            <a:extLst>
              <a:ext uri="{FF2B5EF4-FFF2-40B4-BE49-F238E27FC236}">
                <a16:creationId xmlns:a16="http://schemas.microsoft.com/office/drawing/2014/main" id="{DB870D9A-3C5B-40DD-A8D4-44CA3F86149F}"/>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pic>
        <p:nvPicPr>
          <p:cNvPr id="7" name="Picture 6">
            <a:extLst>
              <a:ext uri="{FF2B5EF4-FFF2-40B4-BE49-F238E27FC236}">
                <a16:creationId xmlns:a16="http://schemas.microsoft.com/office/drawing/2014/main" id="{4C33A460-9208-439D-976E-E590869DC15D}"/>
              </a:ext>
            </a:extLst>
          </p:cNvPr>
          <p:cNvPicPr>
            <a:picLocks noChangeAspect="1"/>
          </p:cNvPicPr>
          <p:nvPr/>
        </p:nvPicPr>
        <p:blipFill>
          <a:blip r:embed="rId3"/>
          <a:stretch>
            <a:fillRect/>
          </a:stretch>
        </p:blipFill>
        <p:spPr>
          <a:xfrm>
            <a:off x="839416" y="779760"/>
            <a:ext cx="10712802" cy="5502336"/>
          </a:xfrm>
          <a:prstGeom prst="rect">
            <a:avLst/>
          </a:prstGeom>
        </p:spPr>
      </p:pic>
      <p:sp>
        <p:nvSpPr>
          <p:cNvPr id="8" name="Footer Placeholder 3">
            <a:extLst>
              <a:ext uri="{FF2B5EF4-FFF2-40B4-BE49-F238E27FC236}">
                <a16:creationId xmlns:a16="http://schemas.microsoft.com/office/drawing/2014/main" id="{FBA20AFC-B61B-416E-9916-5A91551DD68C}"/>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97936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Service Management 2</a:t>
            </a:r>
          </a:p>
        </p:txBody>
      </p:sp>
      <p:sp>
        <p:nvSpPr>
          <p:cNvPr id="6" name="TextBox 5">
            <a:extLst>
              <a:ext uri="{FF2B5EF4-FFF2-40B4-BE49-F238E27FC236}">
                <a16:creationId xmlns:a16="http://schemas.microsoft.com/office/drawing/2014/main" id="{DB870D9A-3C5B-40DD-A8D4-44CA3F86149F}"/>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pic>
        <p:nvPicPr>
          <p:cNvPr id="8" name="Picture 7">
            <a:extLst>
              <a:ext uri="{FF2B5EF4-FFF2-40B4-BE49-F238E27FC236}">
                <a16:creationId xmlns:a16="http://schemas.microsoft.com/office/drawing/2014/main" id="{2F6489A2-5AFF-4720-BEE1-D52FE1ABB6B0}"/>
              </a:ext>
            </a:extLst>
          </p:cNvPr>
          <p:cNvPicPr>
            <a:picLocks noChangeAspect="1"/>
          </p:cNvPicPr>
          <p:nvPr/>
        </p:nvPicPr>
        <p:blipFill>
          <a:blip r:embed="rId3"/>
          <a:stretch>
            <a:fillRect/>
          </a:stretch>
        </p:blipFill>
        <p:spPr>
          <a:xfrm>
            <a:off x="191343" y="1145941"/>
            <a:ext cx="11936407" cy="3795227"/>
          </a:xfrm>
          <a:prstGeom prst="rect">
            <a:avLst/>
          </a:prstGeom>
        </p:spPr>
      </p:pic>
      <p:sp>
        <p:nvSpPr>
          <p:cNvPr id="9" name="Footer Placeholder 3">
            <a:extLst>
              <a:ext uri="{FF2B5EF4-FFF2-40B4-BE49-F238E27FC236}">
                <a16:creationId xmlns:a16="http://schemas.microsoft.com/office/drawing/2014/main" id="{59375BAF-26BE-4730-AE22-C2989B310C26}"/>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318038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Access &amp; Order</a:t>
            </a:r>
          </a:p>
        </p:txBody>
      </p:sp>
      <p:sp>
        <p:nvSpPr>
          <p:cNvPr id="6" name="TextBox 5">
            <a:extLst>
              <a:ext uri="{FF2B5EF4-FFF2-40B4-BE49-F238E27FC236}">
                <a16:creationId xmlns:a16="http://schemas.microsoft.com/office/drawing/2014/main" id="{DB870D9A-3C5B-40DD-A8D4-44CA3F86149F}"/>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pic>
        <p:nvPicPr>
          <p:cNvPr id="7" name="Picture 6">
            <a:extLst>
              <a:ext uri="{FF2B5EF4-FFF2-40B4-BE49-F238E27FC236}">
                <a16:creationId xmlns:a16="http://schemas.microsoft.com/office/drawing/2014/main" id="{EF148D43-E139-4094-8163-8DC443D201E6}"/>
              </a:ext>
            </a:extLst>
          </p:cNvPr>
          <p:cNvPicPr>
            <a:picLocks noChangeAspect="1"/>
          </p:cNvPicPr>
          <p:nvPr/>
        </p:nvPicPr>
        <p:blipFill>
          <a:blip r:embed="rId3"/>
          <a:stretch>
            <a:fillRect/>
          </a:stretch>
        </p:blipFill>
        <p:spPr>
          <a:xfrm>
            <a:off x="335360" y="936319"/>
            <a:ext cx="11619030" cy="5445009"/>
          </a:xfrm>
          <a:prstGeom prst="rect">
            <a:avLst/>
          </a:prstGeom>
        </p:spPr>
      </p:pic>
      <p:sp>
        <p:nvSpPr>
          <p:cNvPr id="8" name="Footer Placeholder 3">
            <a:extLst>
              <a:ext uri="{FF2B5EF4-FFF2-40B4-BE49-F238E27FC236}">
                <a16:creationId xmlns:a16="http://schemas.microsoft.com/office/drawing/2014/main" id="{8A017741-46C1-4449-9364-BF4875C5649C}"/>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287726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Attribution</a:t>
            </a:r>
          </a:p>
        </p:txBody>
      </p:sp>
      <p:sp>
        <p:nvSpPr>
          <p:cNvPr id="6" name="TextBox 5">
            <a:extLst>
              <a:ext uri="{FF2B5EF4-FFF2-40B4-BE49-F238E27FC236}">
                <a16:creationId xmlns:a16="http://schemas.microsoft.com/office/drawing/2014/main" id="{DB870D9A-3C5B-40DD-A8D4-44CA3F86149F}"/>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pic>
        <p:nvPicPr>
          <p:cNvPr id="7" name="Picture 6">
            <a:extLst>
              <a:ext uri="{FF2B5EF4-FFF2-40B4-BE49-F238E27FC236}">
                <a16:creationId xmlns:a16="http://schemas.microsoft.com/office/drawing/2014/main" id="{2F7CD6E8-6299-4609-9E18-53BBCAED059D}"/>
              </a:ext>
            </a:extLst>
          </p:cNvPr>
          <p:cNvPicPr>
            <a:picLocks noChangeAspect="1"/>
          </p:cNvPicPr>
          <p:nvPr/>
        </p:nvPicPr>
        <p:blipFill>
          <a:blip r:embed="rId3"/>
          <a:stretch>
            <a:fillRect/>
          </a:stretch>
        </p:blipFill>
        <p:spPr>
          <a:xfrm>
            <a:off x="432048" y="1100331"/>
            <a:ext cx="11424592" cy="5215725"/>
          </a:xfrm>
          <a:prstGeom prst="rect">
            <a:avLst/>
          </a:prstGeom>
        </p:spPr>
      </p:pic>
      <p:sp>
        <p:nvSpPr>
          <p:cNvPr id="8" name="Footer Placeholder 3">
            <a:extLst>
              <a:ext uri="{FF2B5EF4-FFF2-40B4-BE49-F238E27FC236}">
                <a16:creationId xmlns:a16="http://schemas.microsoft.com/office/drawing/2014/main" id="{EAD7FA0A-2BF5-4A50-BD34-2E1E04D32E91}"/>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343621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Supporting info </a:t>
            </a:r>
          </a:p>
        </p:txBody>
      </p:sp>
      <p:sp>
        <p:nvSpPr>
          <p:cNvPr id="6" name="TextBox 5">
            <a:extLst>
              <a:ext uri="{FF2B5EF4-FFF2-40B4-BE49-F238E27FC236}">
                <a16:creationId xmlns:a16="http://schemas.microsoft.com/office/drawing/2014/main" id="{DB870D9A-3C5B-40DD-A8D4-44CA3F86149F}"/>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pic>
        <p:nvPicPr>
          <p:cNvPr id="7" name="Picture 6">
            <a:extLst>
              <a:ext uri="{FF2B5EF4-FFF2-40B4-BE49-F238E27FC236}">
                <a16:creationId xmlns:a16="http://schemas.microsoft.com/office/drawing/2014/main" id="{437A33CC-D55F-44AF-B5B3-5CDC79F94917}"/>
              </a:ext>
            </a:extLst>
          </p:cNvPr>
          <p:cNvPicPr>
            <a:picLocks noChangeAspect="1"/>
          </p:cNvPicPr>
          <p:nvPr/>
        </p:nvPicPr>
        <p:blipFill>
          <a:blip r:embed="rId2"/>
          <a:stretch>
            <a:fillRect/>
          </a:stretch>
        </p:blipFill>
        <p:spPr>
          <a:xfrm>
            <a:off x="419165" y="1118879"/>
            <a:ext cx="2677189" cy="3096344"/>
          </a:xfrm>
          <a:prstGeom prst="rect">
            <a:avLst/>
          </a:prstGeom>
        </p:spPr>
      </p:pic>
      <p:pic>
        <p:nvPicPr>
          <p:cNvPr id="8" name="Picture 7">
            <a:extLst>
              <a:ext uri="{FF2B5EF4-FFF2-40B4-BE49-F238E27FC236}">
                <a16:creationId xmlns:a16="http://schemas.microsoft.com/office/drawing/2014/main" id="{7B66A02F-CDF7-4AD1-B65D-CF06F563427F}"/>
              </a:ext>
            </a:extLst>
          </p:cNvPr>
          <p:cNvPicPr>
            <a:picLocks noChangeAspect="1"/>
          </p:cNvPicPr>
          <p:nvPr/>
        </p:nvPicPr>
        <p:blipFill>
          <a:blip r:embed="rId3"/>
          <a:stretch>
            <a:fillRect/>
          </a:stretch>
        </p:blipFill>
        <p:spPr>
          <a:xfrm>
            <a:off x="3244988" y="1118879"/>
            <a:ext cx="2449806" cy="3096344"/>
          </a:xfrm>
          <a:prstGeom prst="rect">
            <a:avLst/>
          </a:prstGeom>
        </p:spPr>
      </p:pic>
      <p:pic>
        <p:nvPicPr>
          <p:cNvPr id="9" name="Picture 8">
            <a:extLst>
              <a:ext uri="{FF2B5EF4-FFF2-40B4-BE49-F238E27FC236}">
                <a16:creationId xmlns:a16="http://schemas.microsoft.com/office/drawing/2014/main" id="{66FAE456-95BA-42A1-8CAF-92D207C3E764}"/>
              </a:ext>
            </a:extLst>
          </p:cNvPr>
          <p:cNvPicPr>
            <a:picLocks noChangeAspect="1"/>
          </p:cNvPicPr>
          <p:nvPr/>
        </p:nvPicPr>
        <p:blipFill>
          <a:blip r:embed="rId4"/>
          <a:stretch>
            <a:fillRect/>
          </a:stretch>
        </p:blipFill>
        <p:spPr>
          <a:xfrm>
            <a:off x="551384" y="4359311"/>
            <a:ext cx="4477331" cy="2014799"/>
          </a:xfrm>
          <a:prstGeom prst="rect">
            <a:avLst/>
          </a:prstGeom>
        </p:spPr>
      </p:pic>
      <p:pic>
        <p:nvPicPr>
          <p:cNvPr id="10" name="Picture 9">
            <a:extLst>
              <a:ext uri="{FF2B5EF4-FFF2-40B4-BE49-F238E27FC236}">
                <a16:creationId xmlns:a16="http://schemas.microsoft.com/office/drawing/2014/main" id="{DB27D29D-5D51-4E66-AD02-FB20DDFA6DA5}"/>
              </a:ext>
            </a:extLst>
          </p:cNvPr>
          <p:cNvPicPr>
            <a:picLocks noChangeAspect="1"/>
          </p:cNvPicPr>
          <p:nvPr/>
        </p:nvPicPr>
        <p:blipFill>
          <a:blip r:embed="rId5"/>
          <a:stretch>
            <a:fillRect/>
          </a:stretch>
        </p:blipFill>
        <p:spPr>
          <a:xfrm>
            <a:off x="5855225" y="1126097"/>
            <a:ext cx="6154137" cy="3711933"/>
          </a:xfrm>
          <a:prstGeom prst="rect">
            <a:avLst/>
          </a:prstGeom>
        </p:spPr>
      </p:pic>
      <p:sp>
        <p:nvSpPr>
          <p:cNvPr id="11" name="Footer Placeholder 3">
            <a:extLst>
              <a:ext uri="{FF2B5EF4-FFF2-40B4-BE49-F238E27FC236}">
                <a16:creationId xmlns:a16="http://schemas.microsoft.com/office/drawing/2014/main" id="{C94CFCB6-033E-41BA-A0F6-B5A77017FF37}"/>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317265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A695-11C8-4FE2-AD4B-D71A94D75578}"/>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
        <p:nvSpPr>
          <p:cNvPr id="5" name="Title 4">
            <a:extLst>
              <a:ext uri="{FF2B5EF4-FFF2-40B4-BE49-F238E27FC236}">
                <a16:creationId xmlns:a16="http://schemas.microsoft.com/office/drawing/2014/main" id="{C398B80E-DA26-470E-9FE2-20BCF39C917D}"/>
              </a:ext>
            </a:extLst>
          </p:cNvPr>
          <p:cNvSpPr>
            <a:spLocks noGrp="1"/>
          </p:cNvSpPr>
          <p:nvPr>
            <p:ph type="title"/>
          </p:nvPr>
        </p:nvSpPr>
        <p:spPr/>
        <p:txBody>
          <a:bodyPr>
            <a:normAutofit fontScale="90000"/>
          </a:bodyPr>
          <a:lstStyle/>
          <a:p>
            <a:r>
              <a:rPr lang="en-GB" dirty="0"/>
              <a:t>Publication</a:t>
            </a:r>
          </a:p>
        </p:txBody>
      </p:sp>
      <p:sp>
        <p:nvSpPr>
          <p:cNvPr id="6" name="TextBox 5">
            <a:extLst>
              <a:ext uri="{FF2B5EF4-FFF2-40B4-BE49-F238E27FC236}">
                <a16:creationId xmlns:a16="http://schemas.microsoft.com/office/drawing/2014/main" id="{DB870D9A-3C5B-40DD-A8D4-44CA3F86149F}"/>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pic>
        <p:nvPicPr>
          <p:cNvPr id="7" name="Picture 6">
            <a:extLst>
              <a:ext uri="{FF2B5EF4-FFF2-40B4-BE49-F238E27FC236}">
                <a16:creationId xmlns:a16="http://schemas.microsoft.com/office/drawing/2014/main" id="{074DFDC8-AD26-4FD1-B05A-E956CEFEF365}"/>
              </a:ext>
            </a:extLst>
          </p:cNvPr>
          <p:cNvPicPr>
            <a:picLocks noChangeAspect="1"/>
          </p:cNvPicPr>
          <p:nvPr/>
        </p:nvPicPr>
        <p:blipFill>
          <a:blip r:embed="rId2"/>
          <a:stretch>
            <a:fillRect/>
          </a:stretch>
        </p:blipFill>
        <p:spPr>
          <a:xfrm>
            <a:off x="361058" y="984187"/>
            <a:ext cx="4230312" cy="2318211"/>
          </a:xfrm>
          <a:prstGeom prst="rect">
            <a:avLst/>
          </a:prstGeom>
          <a:ln>
            <a:solidFill>
              <a:schemeClr val="accent1"/>
            </a:solidFill>
          </a:ln>
        </p:spPr>
      </p:pic>
      <p:sp>
        <p:nvSpPr>
          <p:cNvPr id="9" name="Arrow: Right 8">
            <a:extLst>
              <a:ext uri="{FF2B5EF4-FFF2-40B4-BE49-F238E27FC236}">
                <a16:creationId xmlns:a16="http://schemas.microsoft.com/office/drawing/2014/main" id="{F246183C-4699-44E1-8C26-D8AA614A36F0}"/>
              </a:ext>
            </a:extLst>
          </p:cNvPr>
          <p:cNvSpPr/>
          <p:nvPr/>
        </p:nvSpPr>
        <p:spPr>
          <a:xfrm>
            <a:off x="5041563" y="1779762"/>
            <a:ext cx="2448272" cy="5377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1EB8F576-4CD9-4456-84B7-42D56ACD72FB}"/>
              </a:ext>
            </a:extLst>
          </p:cNvPr>
          <p:cNvPicPr>
            <a:picLocks noChangeAspect="1"/>
          </p:cNvPicPr>
          <p:nvPr/>
        </p:nvPicPr>
        <p:blipFill rotWithShape="1">
          <a:blip r:embed="rId3"/>
          <a:srcRect l="5607" t="4591" r="4673" b="5433"/>
          <a:stretch/>
        </p:blipFill>
        <p:spPr>
          <a:xfrm>
            <a:off x="2235249" y="3370884"/>
            <a:ext cx="7783394" cy="2970369"/>
          </a:xfrm>
          <a:prstGeom prst="rect">
            <a:avLst/>
          </a:prstGeom>
          <a:ln>
            <a:solidFill>
              <a:schemeClr val="accent1"/>
            </a:solidFill>
          </a:ln>
        </p:spPr>
      </p:pic>
      <p:pic>
        <p:nvPicPr>
          <p:cNvPr id="11" name="Picture 10">
            <a:extLst>
              <a:ext uri="{FF2B5EF4-FFF2-40B4-BE49-F238E27FC236}">
                <a16:creationId xmlns:a16="http://schemas.microsoft.com/office/drawing/2014/main" id="{533302B4-7A0B-4E5E-BFB2-8726E02A10C5}"/>
              </a:ext>
            </a:extLst>
          </p:cNvPr>
          <p:cNvPicPr>
            <a:picLocks noChangeAspect="1"/>
          </p:cNvPicPr>
          <p:nvPr/>
        </p:nvPicPr>
        <p:blipFill>
          <a:blip r:embed="rId4"/>
          <a:stretch>
            <a:fillRect/>
          </a:stretch>
        </p:blipFill>
        <p:spPr>
          <a:xfrm>
            <a:off x="7968208" y="838669"/>
            <a:ext cx="2358325" cy="2473699"/>
          </a:xfrm>
          <a:prstGeom prst="rect">
            <a:avLst/>
          </a:prstGeom>
          <a:ln>
            <a:solidFill>
              <a:schemeClr val="accent1"/>
            </a:solidFill>
          </a:ln>
        </p:spPr>
      </p:pic>
      <p:sp>
        <p:nvSpPr>
          <p:cNvPr id="12" name="Footer Placeholder 3">
            <a:extLst>
              <a:ext uri="{FF2B5EF4-FFF2-40B4-BE49-F238E27FC236}">
                <a16:creationId xmlns:a16="http://schemas.microsoft.com/office/drawing/2014/main" id="{47C82AF5-7025-4893-A7E0-03A074F9D753}"/>
              </a:ext>
            </a:extLst>
          </p:cNvPr>
          <p:cNvSpPr>
            <a:spLocks noGrp="1"/>
          </p:cNvSpPr>
          <p:nvPr>
            <p:ph type="ftr" sz="quarter" idx="11"/>
          </p:nvPr>
        </p:nvSpPr>
        <p:spPr>
          <a:xfrm>
            <a:off x="1645921" y="6453336"/>
            <a:ext cx="8372722" cy="288032"/>
          </a:xfrm>
        </p:spPr>
        <p:txBody>
          <a:bodyPr>
            <a:normAutofit fontScale="70000" lnSpcReduction="2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3426930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E3DD82-C679-493A-8D9F-485F72DBB4B3}"/>
              </a:ext>
            </a:extLst>
          </p:cNvPr>
          <p:cNvSpPr>
            <a:spLocks noGrp="1"/>
          </p:cNvSpPr>
          <p:nvPr>
            <p:ph idx="1"/>
          </p:nvPr>
        </p:nvSpPr>
        <p:spPr/>
        <p:txBody>
          <a:bodyPr/>
          <a:lstStyle/>
          <a:p>
            <a:endParaRPr lang="en-GB" dirty="0"/>
          </a:p>
          <a:p>
            <a:r>
              <a:rPr lang="en-GB" dirty="0"/>
              <a:t>What is onboarding</a:t>
            </a:r>
          </a:p>
          <a:p>
            <a:r>
              <a:rPr lang="en-GB" dirty="0"/>
              <a:t>From who, to where</a:t>
            </a:r>
          </a:p>
          <a:p>
            <a:r>
              <a:rPr lang="en-GB" dirty="0"/>
              <a:t>The meta process</a:t>
            </a:r>
          </a:p>
          <a:p>
            <a:r>
              <a:rPr lang="en-GB" dirty="0"/>
              <a:t>Criteria for inclusion</a:t>
            </a:r>
          </a:p>
          <a:p>
            <a:r>
              <a:rPr lang="en-GB" dirty="0"/>
              <a:t>The SDT (now provider and resource profiles)</a:t>
            </a:r>
          </a:p>
          <a:p>
            <a:r>
              <a:rPr lang="en-GB" dirty="0"/>
              <a:t>Publication, Updating</a:t>
            </a:r>
          </a:p>
          <a:p>
            <a:r>
              <a:rPr lang="en-GB" dirty="0"/>
              <a:t>Next steps</a:t>
            </a:r>
          </a:p>
          <a:p>
            <a:endParaRPr lang="en-GB" dirty="0"/>
          </a:p>
        </p:txBody>
      </p:sp>
      <p:sp>
        <p:nvSpPr>
          <p:cNvPr id="4" name="Footer Placeholder 3">
            <a:extLst>
              <a:ext uri="{FF2B5EF4-FFF2-40B4-BE49-F238E27FC236}">
                <a16:creationId xmlns:a16="http://schemas.microsoft.com/office/drawing/2014/main" id="{F950B042-2515-40DB-9A03-6ECACA08B7FF}"/>
              </a:ext>
            </a:extLst>
          </p:cNvPr>
          <p:cNvSpPr>
            <a:spLocks noGrp="1"/>
          </p:cNvSpPr>
          <p:nvPr>
            <p:ph type="ftr" sz="quarter" idx="11"/>
          </p:nvPr>
        </p:nvSpPr>
        <p:spPr>
          <a:xfrm>
            <a:off x="1645921" y="6453336"/>
            <a:ext cx="8372722" cy="288032"/>
          </a:xfrm>
        </p:spPr>
        <p:txBody>
          <a:bodyPr>
            <a:normAutofit fontScale="92500" lnSpcReduction="10000"/>
          </a:bodyPr>
          <a:lstStyle/>
          <a:p>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
        <p:nvSpPr>
          <p:cNvPr id="5" name="Slide Number Placeholder 4">
            <a:extLst>
              <a:ext uri="{FF2B5EF4-FFF2-40B4-BE49-F238E27FC236}">
                <a16:creationId xmlns:a16="http://schemas.microsoft.com/office/drawing/2014/main" id="{418547A6-CACC-49F2-89EE-14405240F891}"/>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
        <p:nvSpPr>
          <p:cNvPr id="6" name="Title 5">
            <a:extLst>
              <a:ext uri="{FF2B5EF4-FFF2-40B4-BE49-F238E27FC236}">
                <a16:creationId xmlns:a16="http://schemas.microsoft.com/office/drawing/2014/main" id="{C958F11A-C8CE-449A-8855-D21AB2607B1D}"/>
              </a:ext>
            </a:extLst>
          </p:cNvPr>
          <p:cNvSpPr>
            <a:spLocks noGrp="1"/>
          </p:cNvSpPr>
          <p:nvPr>
            <p:ph type="title"/>
          </p:nvPr>
        </p:nvSpPr>
        <p:spPr/>
        <p:txBody>
          <a:bodyPr>
            <a:normAutofit fontScale="90000"/>
          </a:bodyPr>
          <a:lstStyle/>
          <a:p>
            <a:r>
              <a:rPr lang="en-GB" dirty="0"/>
              <a:t>So you want to bring your service to EOSC…</a:t>
            </a:r>
          </a:p>
        </p:txBody>
      </p:sp>
    </p:spTree>
    <p:extLst>
      <p:ext uri="{BB962C8B-B14F-4D97-AF65-F5344CB8AC3E}">
        <p14:creationId xmlns:p14="http://schemas.microsoft.com/office/powerpoint/2010/main" val="222988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AB0BD8-3F13-42C2-B834-EEB56067E31F}"/>
              </a:ext>
            </a:extLst>
          </p:cNvPr>
          <p:cNvSpPr>
            <a:spLocks noGrp="1"/>
          </p:cNvSpPr>
          <p:nvPr>
            <p:ph idx="1"/>
          </p:nvPr>
        </p:nvSpPr>
        <p:spPr/>
        <p:txBody>
          <a:bodyPr>
            <a:normAutofit lnSpcReduction="10000"/>
          </a:bodyPr>
          <a:lstStyle/>
          <a:p>
            <a:r>
              <a:rPr lang="en-GB" dirty="0"/>
              <a:t>Records need to be updated</a:t>
            </a:r>
          </a:p>
          <a:p>
            <a:pPr lvl="1"/>
            <a:r>
              <a:rPr lang="en-GB" dirty="0"/>
              <a:t>Change to service</a:t>
            </a:r>
          </a:p>
          <a:p>
            <a:pPr lvl="1"/>
            <a:r>
              <a:rPr lang="en-GB" dirty="0"/>
              <a:t>Change to profiles (SDTs)</a:t>
            </a:r>
          </a:p>
          <a:p>
            <a:pPr lvl="1"/>
            <a:r>
              <a:rPr lang="en-GB" dirty="0"/>
              <a:t>Change to </a:t>
            </a:r>
            <a:r>
              <a:rPr lang="en-GB" dirty="0" err="1"/>
              <a:t>RoP</a:t>
            </a:r>
            <a:endParaRPr lang="en-GB" dirty="0"/>
          </a:p>
          <a:p>
            <a:r>
              <a:rPr lang="en-GB" dirty="0"/>
              <a:t>Current process is insufficient</a:t>
            </a:r>
          </a:p>
          <a:p>
            <a:pPr lvl="1"/>
            <a:r>
              <a:rPr lang="en-GB" dirty="0"/>
              <a:t>Same work flow as adding a service, but skips some steps</a:t>
            </a:r>
          </a:p>
          <a:p>
            <a:pPr lvl="1"/>
            <a:r>
              <a:rPr lang="en-GB" dirty="0"/>
              <a:t>Not currently clear enough, need new workflow </a:t>
            </a:r>
          </a:p>
          <a:p>
            <a:r>
              <a:rPr lang="en-GB" dirty="0"/>
              <a:t>Removing services</a:t>
            </a:r>
          </a:p>
          <a:p>
            <a:pPr lvl="1"/>
            <a:r>
              <a:rPr lang="en-GB" dirty="0"/>
              <a:t>Can retire on request</a:t>
            </a:r>
          </a:p>
          <a:p>
            <a:pPr lvl="1"/>
            <a:r>
              <a:rPr lang="en-GB" dirty="0"/>
              <a:t>For suspension, informal process but with escalation path</a:t>
            </a:r>
          </a:p>
        </p:txBody>
      </p:sp>
      <p:sp>
        <p:nvSpPr>
          <p:cNvPr id="5" name="Slide Number Placeholder 4">
            <a:extLst>
              <a:ext uri="{FF2B5EF4-FFF2-40B4-BE49-F238E27FC236}">
                <a16:creationId xmlns:a16="http://schemas.microsoft.com/office/drawing/2014/main" id="{9BFE559F-2494-4417-8C37-E266BBA4F40D}"/>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6" name="Title 5">
            <a:extLst>
              <a:ext uri="{FF2B5EF4-FFF2-40B4-BE49-F238E27FC236}">
                <a16:creationId xmlns:a16="http://schemas.microsoft.com/office/drawing/2014/main" id="{82D3FE87-095A-4634-816F-96724C87FE6B}"/>
              </a:ext>
            </a:extLst>
          </p:cNvPr>
          <p:cNvSpPr>
            <a:spLocks noGrp="1"/>
          </p:cNvSpPr>
          <p:nvPr>
            <p:ph type="title"/>
          </p:nvPr>
        </p:nvSpPr>
        <p:spPr/>
        <p:txBody>
          <a:bodyPr>
            <a:normAutofit fontScale="90000"/>
          </a:bodyPr>
          <a:lstStyle/>
          <a:p>
            <a:r>
              <a:rPr lang="en-GB" dirty="0"/>
              <a:t>Maintenance of entries</a:t>
            </a:r>
          </a:p>
        </p:txBody>
      </p:sp>
      <p:sp>
        <p:nvSpPr>
          <p:cNvPr id="7" name="Footer Placeholder 3">
            <a:extLst>
              <a:ext uri="{FF2B5EF4-FFF2-40B4-BE49-F238E27FC236}">
                <a16:creationId xmlns:a16="http://schemas.microsoft.com/office/drawing/2014/main" id="{353F4A69-304D-4DB0-8FF0-5755F2F08AEA}"/>
              </a:ext>
            </a:extLst>
          </p:cNvPr>
          <p:cNvSpPr>
            <a:spLocks noGrp="1"/>
          </p:cNvSpPr>
          <p:nvPr>
            <p:ph type="ftr" sz="quarter" idx="11"/>
          </p:nvPr>
        </p:nvSpPr>
        <p:spPr>
          <a:xfrm>
            <a:off x="1645921" y="6453336"/>
            <a:ext cx="8372722" cy="288032"/>
          </a:xfrm>
        </p:spPr>
        <p:txBody>
          <a:bodyPr>
            <a:normAutofit fontScale="92500" lnSpcReduction="1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1409301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B54BD1-42EF-43B3-A0FC-E2CF2142801C}"/>
              </a:ext>
            </a:extLst>
          </p:cNvPr>
          <p:cNvSpPr>
            <a:spLocks noGrp="1"/>
          </p:cNvSpPr>
          <p:nvPr>
            <p:ph idx="1"/>
          </p:nvPr>
        </p:nvSpPr>
        <p:spPr/>
        <p:txBody>
          <a:bodyPr/>
          <a:lstStyle/>
          <a:p>
            <a:r>
              <a:rPr lang="en-GB" dirty="0"/>
              <a:t>Forms</a:t>
            </a:r>
          </a:p>
          <a:p>
            <a:pPr lvl="1"/>
            <a:r>
              <a:rPr lang="en-GB" dirty="0"/>
              <a:t>SDT 1.3.0 to Enhance Provider and Resource profiles 3.0</a:t>
            </a:r>
          </a:p>
          <a:p>
            <a:pPr lvl="1"/>
            <a:r>
              <a:rPr lang="en-GB" dirty="0"/>
              <a:t>Future expansion to other resource types, work with </a:t>
            </a:r>
            <a:r>
              <a:rPr lang="en-GB" dirty="0" err="1"/>
              <a:t>OpenAIRE</a:t>
            </a:r>
            <a:endParaRPr lang="en-GB" dirty="0"/>
          </a:p>
          <a:p>
            <a:r>
              <a:rPr lang="en-GB" dirty="0"/>
              <a:t>Process</a:t>
            </a:r>
          </a:p>
          <a:p>
            <a:pPr lvl="1"/>
            <a:r>
              <a:rPr lang="en-GB" dirty="0"/>
              <a:t>Update and removal process to be clarified</a:t>
            </a:r>
          </a:p>
          <a:p>
            <a:pPr lvl="1"/>
            <a:r>
              <a:rPr lang="en-GB" dirty="0"/>
              <a:t>Joint onboarding with Enhance soon</a:t>
            </a:r>
          </a:p>
          <a:p>
            <a:r>
              <a:rPr lang="en-GB" dirty="0"/>
              <a:t>Criteria and Rules</a:t>
            </a:r>
          </a:p>
          <a:p>
            <a:pPr lvl="1"/>
            <a:r>
              <a:rPr lang="en-GB" dirty="0" err="1"/>
              <a:t>RoP</a:t>
            </a:r>
            <a:r>
              <a:rPr lang="en-GB" dirty="0"/>
              <a:t> 0.3 out soon, for further consultation</a:t>
            </a:r>
          </a:p>
          <a:p>
            <a:pPr lvl="1"/>
            <a:r>
              <a:rPr lang="en-GB" dirty="0"/>
              <a:t>Further develop practical criteria, with community</a:t>
            </a:r>
          </a:p>
        </p:txBody>
      </p:sp>
      <p:sp>
        <p:nvSpPr>
          <p:cNvPr id="5" name="Slide Number Placeholder 4">
            <a:extLst>
              <a:ext uri="{FF2B5EF4-FFF2-40B4-BE49-F238E27FC236}">
                <a16:creationId xmlns:a16="http://schemas.microsoft.com/office/drawing/2014/main" id="{8D1EEFCA-CCA1-40B3-96F2-551993CCD9AE}"/>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
        <p:nvSpPr>
          <p:cNvPr id="6" name="Title 5">
            <a:extLst>
              <a:ext uri="{FF2B5EF4-FFF2-40B4-BE49-F238E27FC236}">
                <a16:creationId xmlns:a16="http://schemas.microsoft.com/office/drawing/2014/main" id="{6CA61F68-50C0-41F6-A55D-F5501B75DBD4}"/>
              </a:ext>
            </a:extLst>
          </p:cNvPr>
          <p:cNvSpPr>
            <a:spLocks noGrp="1"/>
          </p:cNvSpPr>
          <p:nvPr>
            <p:ph type="title"/>
          </p:nvPr>
        </p:nvSpPr>
        <p:spPr/>
        <p:txBody>
          <a:bodyPr>
            <a:normAutofit fontScale="90000"/>
          </a:bodyPr>
          <a:lstStyle/>
          <a:p>
            <a:r>
              <a:rPr lang="en-GB" dirty="0"/>
              <a:t>Next steps</a:t>
            </a:r>
          </a:p>
        </p:txBody>
      </p:sp>
      <p:sp>
        <p:nvSpPr>
          <p:cNvPr id="7" name="Footer Placeholder 3">
            <a:extLst>
              <a:ext uri="{FF2B5EF4-FFF2-40B4-BE49-F238E27FC236}">
                <a16:creationId xmlns:a16="http://schemas.microsoft.com/office/drawing/2014/main" id="{23B96C66-6E38-474F-BA24-BBE2FB7D2D5F}"/>
              </a:ext>
            </a:extLst>
          </p:cNvPr>
          <p:cNvSpPr>
            <a:spLocks noGrp="1"/>
          </p:cNvSpPr>
          <p:nvPr>
            <p:ph type="ftr" sz="quarter" idx="11"/>
          </p:nvPr>
        </p:nvSpPr>
        <p:spPr>
          <a:xfrm>
            <a:off x="1645921" y="6453336"/>
            <a:ext cx="8372722" cy="288032"/>
          </a:xfrm>
        </p:spPr>
        <p:txBody>
          <a:bodyPr>
            <a:normAutofit fontScale="92500" lnSpcReduction="1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83644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C935B7-CEE7-4471-A4F4-0C9FB26A17FA}"/>
              </a:ext>
            </a:extLst>
          </p:cNvPr>
          <p:cNvSpPr>
            <a:spLocks noGrp="1"/>
          </p:cNvSpPr>
          <p:nvPr>
            <p:ph idx="1"/>
          </p:nvPr>
        </p:nvSpPr>
        <p:spPr/>
        <p:txBody>
          <a:bodyPr/>
          <a:lstStyle/>
          <a:p>
            <a:pPr fontAlgn="base"/>
            <a:r>
              <a:rPr lang="en-US" b="1" dirty="0"/>
              <a:t>EOSC Service and Research Product Catalogues Interest Group</a:t>
            </a:r>
          </a:p>
          <a:p>
            <a:pPr lvl="1"/>
            <a:r>
              <a:rPr lang="en-GB" dirty="0">
                <a:hlinkClick r:id="rId2"/>
              </a:rPr>
              <a:t>https://www.eoscsecretariat.eu/service-research-product-catalogues</a:t>
            </a:r>
            <a:endParaRPr lang="en-GB" dirty="0"/>
          </a:p>
          <a:p>
            <a:pPr lvl="1"/>
            <a:r>
              <a:rPr lang="en-GB" dirty="0"/>
              <a:t>Platform for discussion of</a:t>
            </a:r>
          </a:p>
          <a:p>
            <a:pPr lvl="2"/>
            <a:r>
              <a:rPr lang="en-GB" dirty="0"/>
              <a:t>Catalogues</a:t>
            </a:r>
          </a:p>
          <a:p>
            <a:pPr lvl="2"/>
            <a:r>
              <a:rPr lang="en-GB" dirty="0"/>
              <a:t>Profiles</a:t>
            </a:r>
          </a:p>
          <a:p>
            <a:pPr lvl="2"/>
            <a:r>
              <a:rPr lang="en-GB" dirty="0"/>
              <a:t>Onboarding</a:t>
            </a:r>
          </a:p>
          <a:p>
            <a:pPr lvl="1"/>
            <a:r>
              <a:rPr lang="en-GB" dirty="0"/>
              <a:t>Material to be discussed</a:t>
            </a:r>
          </a:p>
          <a:p>
            <a:pPr lvl="2"/>
            <a:r>
              <a:rPr lang="en-GB" dirty="0"/>
              <a:t>Provider and Resource profiles</a:t>
            </a:r>
          </a:p>
          <a:p>
            <a:pPr lvl="2"/>
            <a:r>
              <a:rPr lang="en-GB" dirty="0"/>
              <a:t>Criteria for inclusion</a:t>
            </a:r>
          </a:p>
          <a:p>
            <a:pPr lvl="2"/>
            <a:r>
              <a:rPr lang="en-GB" dirty="0"/>
              <a:t>Onboarding process</a:t>
            </a:r>
          </a:p>
          <a:p>
            <a:pPr lvl="2"/>
            <a:endParaRPr lang="en-GB" dirty="0"/>
          </a:p>
        </p:txBody>
      </p:sp>
      <p:sp>
        <p:nvSpPr>
          <p:cNvPr id="4" name="Slide Number Placeholder 3">
            <a:extLst>
              <a:ext uri="{FF2B5EF4-FFF2-40B4-BE49-F238E27FC236}">
                <a16:creationId xmlns:a16="http://schemas.microsoft.com/office/drawing/2014/main" id="{130B1502-77C3-4BC0-91F3-0A2CB9A8ED47}"/>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5" name="Title 4">
            <a:extLst>
              <a:ext uri="{FF2B5EF4-FFF2-40B4-BE49-F238E27FC236}">
                <a16:creationId xmlns:a16="http://schemas.microsoft.com/office/drawing/2014/main" id="{117EC987-8DE5-4D17-8232-5060F3557315}"/>
              </a:ext>
            </a:extLst>
          </p:cNvPr>
          <p:cNvSpPr>
            <a:spLocks noGrp="1"/>
          </p:cNvSpPr>
          <p:nvPr>
            <p:ph type="title"/>
          </p:nvPr>
        </p:nvSpPr>
        <p:spPr/>
        <p:txBody>
          <a:bodyPr>
            <a:normAutofit fontScale="90000"/>
          </a:bodyPr>
          <a:lstStyle/>
          <a:p>
            <a:r>
              <a:rPr lang="en-GB" dirty="0"/>
              <a:t>EOSC Interest groups</a:t>
            </a:r>
          </a:p>
        </p:txBody>
      </p:sp>
      <p:sp>
        <p:nvSpPr>
          <p:cNvPr id="7" name="Footer Placeholder 3">
            <a:extLst>
              <a:ext uri="{FF2B5EF4-FFF2-40B4-BE49-F238E27FC236}">
                <a16:creationId xmlns:a16="http://schemas.microsoft.com/office/drawing/2014/main" id="{00D97928-7C21-48FE-A8C4-43C64FC06053}"/>
              </a:ext>
            </a:extLst>
          </p:cNvPr>
          <p:cNvSpPr>
            <a:spLocks noGrp="1"/>
          </p:cNvSpPr>
          <p:nvPr>
            <p:ph type="ftr" sz="quarter" idx="11"/>
          </p:nvPr>
        </p:nvSpPr>
        <p:spPr>
          <a:xfrm>
            <a:off x="1645921" y="6453336"/>
            <a:ext cx="8372722" cy="288032"/>
          </a:xfrm>
        </p:spPr>
        <p:txBody>
          <a:bodyPr>
            <a:normAutofit fontScale="92500" lnSpcReduction="10000"/>
          </a:bodyPr>
          <a:lstStyle/>
          <a:p>
            <a:pPr algn="ctr"/>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2919788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9221A-AE80-4184-BF30-8F0B884C615D}"/>
              </a:ext>
            </a:extLst>
          </p:cNvPr>
          <p:cNvSpPr txBox="1"/>
          <p:nvPr/>
        </p:nvSpPr>
        <p:spPr>
          <a:xfrm>
            <a:off x="4799856" y="4941168"/>
            <a:ext cx="2297167" cy="369332"/>
          </a:xfrm>
          <a:prstGeom prst="rect">
            <a:avLst/>
          </a:prstGeom>
          <a:noFill/>
        </p:spPr>
        <p:txBody>
          <a:bodyPr wrap="none" rtlCol="0">
            <a:spAutoFit/>
          </a:bodyPr>
          <a:lstStyle/>
          <a:p>
            <a:r>
              <a:rPr lang="en-GB" dirty="0"/>
              <a:t>diego.scardaci@egi.eu</a:t>
            </a:r>
          </a:p>
        </p:txBody>
      </p:sp>
    </p:spTree>
    <p:extLst>
      <p:ext uri="{BB962C8B-B14F-4D97-AF65-F5344CB8AC3E}">
        <p14:creationId xmlns:p14="http://schemas.microsoft.com/office/powerpoint/2010/main" val="1071548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6D017-7BFC-4986-B98E-D6345DB8ED52}"/>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
        <p:nvSpPr>
          <p:cNvPr id="5" name="Title 4">
            <a:extLst>
              <a:ext uri="{FF2B5EF4-FFF2-40B4-BE49-F238E27FC236}">
                <a16:creationId xmlns:a16="http://schemas.microsoft.com/office/drawing/2014/main" id="{E99606EF-5543-4294-8178-211D647311E8}"/>
              </a:ext>
            </a:extLst>
          </p:cNvPr>
          <p:cNvSpPr>
            <a:spLocks noGrp="1"/>
          </p:cNvSpPr>
          <p:nvPr>
            <p:ph type="title"/>
          </p:nvPr>
        </p:nvSpPr>
        <p:spPr/>
        <p:txBody>
          <a:bodyPr>
            <a:normAutofit fontScale="90000"/>
          </a:bodyPr>
          <a:lstStyle/>
          <a:p>
            <a:r>
              <a:rPr lang="en-GB" dirty="0"/>
              <a:t>What is ‘onboarding’</a:t>
            </a:r>
          </a:p>
        </p:txBody>
      </p:sp>
      <p:sp>
        <p:nvSpPr>
          <p:cNvPr id="6" name="Flowchart: Manual Operation 5">
            <a:extLst>
              <a:ext uri="{FF2B5EF4-FFF2-40B4-BE49-F238E27FC236}">
                <a16:creationId xmlns:a16="http://schemas.microsoft.com/office/drawing/2014/main" id="{02C0B758-7D3A-430D-9F4A-C3868CC78BBE}"/>
              </a:ext>
            </a:extLst>
          </p:cNvPr>
          <p:cNvSpPr/>
          <p:nvPr/>
        </p:nvSpPr>
        <p:spPr>
          <a:xfrm>
            <a:off x="2135560" y="1304764"/>
            <a:ext cx="7272808" cy="3924436"/>
          </a:xfrm>
          <a:prstGeom prst="flowChartManualOperation">
            <a:avLst/>
          </a:prstGeom>
          <a:gradFill>
            <a:gsLst>
              <a:gs pos="0">
                <a:srgbClr val="1F4328"/>
              </a:gs>
              <a:gs pos="100000">
                <a:srgbClr val="77B272"/>
              </a:gs>
            </a:gsLst>
          </a:gradFill>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t>Research community</a:t>
            </a:r>
          </a:p>
        </p:txBody>
      </p:sp>
      <p:sp>
        <p:nvSpPr>
          <p:cNvPr id="7" name="Flowchart: Manual Operation 6">
            <a:extLst>
              <a:ext uri="{FF2B5EF4-FFF2-40B4-BE49-F238E27FC236}">
                <a16:creationId xmlns:a16="http://schemas.microsoft.com/office/drawing/2014/main" id="{7E56251B-C8ED-41BC-949C-72391DAD383B}"/>
              </a:ext>
            </a:extLst>
          </p:cNvPr>
          <p:cNvSpPr/>
          <p:nvPr/>
        </p:nvSpPr>
        <p:spPr>
          <a:xfrm rot="10800000">
            <a:off x="2135560" y="5229200"/>
            <a:ext cx="7344816" cy="1107504"/>
          </a:xfrm>
          <a:prstGeom prst="flowChartManualOperation">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GB" dirty="0"/>
              <a:t>Core Service </a:t>
            </a:r>
            <a:r>
              <a:rPr lang="en-GB" dirty="0" err="1"/>
              <a:t>provdiers</a:t>
            </a:r>
            <a:endParaRPr lang="en-GB" dirty="0"/>
          </a:p>
        </p:txBody>
      </p:sp>
      <p:sp>
        <p:nvSpPr>
          <p:cNvPr id="9" name="Flowchart: Manual Operation 8">
            <a:extLst>
              <a:ext uri="{FF2B5EF4-FFF2-40B4-BE49-F238E27FC236}">
                <a16:creationId xmlns:a16="http://schemas.microsoft.com/office/drawing/2014/main" id="{88A92A5C-6274-48FF-8713-8EFE443C3FA6}"/>
              </a:ext>
            </a:extLst>
          </p:cNvPr>
          <p:cNvSpPr/>
          <p:nvPr/>
        </p:nvSpPr>
        <p:spPr>
          <a:xfrm>
            <a:off x="2927648" y="3501008"/>
            <a:ext cx="5688632" cy="16899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38"/>
              <a:gd name="connsiteX1" fmla="*/ 10000 w 10000"/>
              <a:gd name="connsiteY1" fmla="*/ 0 h 10038"/>
              <a:gd name="connsiteX2" fmla="*/ 8000 w 10000"/>
              <a:gd name="connsiteY2" fmla="*/ 10000 h 10038"/>
              <a:gd name="connsiteX3" fmla="*/ 1118 w 10000"/>
              <a:gd name="connsiteY3" fmla="*/ 10038 h 10038"/>
              <a:gd name="connsiteX4" fmla="*/ 0 w 10000"/>
              <a:gd name="connsiteY4" fmla="*/ 0 h 10038"/>
              <a:gd name="connsiteX0" fmla="*/ 0 w 10000"/>
              <a:gd name="connsiteY0" fmla="*/ 0 h 10038"/>
              <a:gd name="connsiteX1" fmla="*/ 10000 w 10000"/>
              <a:gd name="connsiteY1" fmla="*/ 0 h 10038"/>
              <a:gd name="connsiteX2" fmla="*/ 8871 w 10000"/>
              <a:gd name="connsiteY2" fmla="*/ 9887 h 10038"/>
              <a:gd name="connsiteX3" fmla="*/ 1118 w 10000"/>
              <a:gd name="connsiteY3" fmla="*/ 10038 h 10038"/>
              <a:gd name="connsiteX4" fmla="*/ 0 w 10000"/>
              <a:gd name="connsiteY4" fmla="*/ 0 h 1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8">
                <a:moveTo>
                  <a:pt x="0" y="0"/>
                </a:moveTo>
                <a:lnTo>
                  <a:pt x="10000" y="0"/>
                </a:lnTo>
                <a:lnTo>
                  <a:pt x="8871" y="9887"/>
                </a:lnTo>
                <a:lnTo>
                  <a:pt x="1118" y="10038"/>
                </a:lnTo>
                <a:lnTo>
                  <a:pt x="0" y="0"/>
                </a:lnTo>
                <a:close/>
              </a:path>
            </a:pathLst>
          </a:custGeom>
          <a:gradFill>
            <a:gsLst>
              <a:gs pos="0">
                <a:srgbClr val="0F7B5F"/>
              </a:gs>
              <a:gs pos="100000">
                <a:srgbClr val="13E7AF"/>
              </a:gs>
            </a:gsLst>
          </a:gradFill>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t>Researcher facing resources (exchange)</a:t>
            </a:r>
          </a:p>
        </p:txBody>
      </p:sp>
      <p:sp>
        <p:nvSpPr>
          <p:cNvPr id="8" name="Oval 7">
            <a:extLst>
              <a:ext uri="{FF2B5EF4-FFF2-40B4-BE49-F238E27FC236}">
                <a16:creationId xmlns:a16="http://schemas.microsoft.com/office/drawing/2014/main" id="{4516B77F-EC8C-420D-8E84-1996873B09E9}"/>
              </a:ext>
            </a:extLst>
          </p:cNvPr>
          <p:cNvSpPr/>
          <p:nvPr/>
        </p:nvSpPr>
        <p:spPr>
          <a:xfrm>
            <a:off x="3575720" y="4762065"/>
            <a:ext cx="4464496" cy="902444"/>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t"/>
          <a:lstStyle/>
          <a:p>
            <a:pPr algn="ctr"/>
            <a:r>
              <a:rPr lang="en-GB" sz="1400" dirty="0"/>
              <a:t>EOSC Core services (internal)</a:t>
            </a:r>
          </a:p>
        </p:txBody>
      </p:sp>
      <p:sp>
        <p:nvSpPr>
          <p:cNvPr id="10" name="TextBox 9">
            <a:extLst>
              <a:ext uri="{FF2B5EF4-FFF2-40B4-BE49-F238E27FC236}">
                <a16:creationId xmlns:a16="http://schemas.microsoft.com/office/drawing/2014/main" id="{17F6DD1C-DF07-4045-B22B-E3724EA2C9F0}"/>
              </a:ext>
            </a:extLst>
          </p:cNvPr>
          <p:cNvSpPr txBox="1"/>
          <p:nvPr/>
        </p:nvSpPr>
        <p:spPr>
          <a:xfrm>
            <a:off x="4727848" y="5965215"/>
            <a:ext cx="2423549" cy="369332"/>
          </a:xfrm>
          <a:prstGeom prst="rect">
            <a:avLst/>
          </a:prstGeom>
          <a:noFill/>
        </p:spPr>
        <p:txBody>
          <a:bodyPr wrap="none" rtlCol="0">
            <a:spAutoFit/>
          </a:bodyPr>
          <a:lstStyle/>
          <a:p>
            <a:r>
              <a:rPr lang="en-GB" dirty="0">
                <a:solidFill>
                  <a:schemeClr val="bg1"/>
                </a:solidFill>
              </a:rPr>
              <a:t>Core resource providers</a:t>
            </a:r>
          </a:p>
        </p:txBody>
      </p:sp>
      <p:sp>
        <p:nvSpPr>
          <p:cNvPr id="11" name="Rectangle 10">
            <a:extLst>
              <a:ext uri="{FF2B5EF4-FFF2-40B4-BE49-F238E27FC236}">
                <a16:creationId xmlns:a16="http://schemas.microsoft.com/office/drawing/2014/main" id="{BC952442-7C64-466D-AB9E-B4CE04D55F70}"/>
              </a:ext>
            </a:extLst>
          </p:cNvPr>
          <p:cNvSpPr/>
          <p:nvPr/>
        </p:nvSpPr>
        <p:spPr>
          <a:xfrm>
            <a:off x="2711624" y="3312369"/>
            <a:ext cx="6120680" cy="188639"/>
          </a:xfrm>
          <a:prstGeom prst="rect">
            <a:avLst/>
          </a:prstGeom>
          <a:solidFill>
            <a:srgbClr val="0F7B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Portals and APIs</a:t>
            </a:r>
          </a:p>
        </p:txBody>
      </p:sp>
      <p:sp>
        <p:nvSpPr>
          <p:cNvPr id="12" name="Rectangle: Rounded Corners 11">
            <a:extLst>
              <a:ext uri="{FF2B5EF4-FFF2-40B4-BE49-F238E27FC236}">
                <a16:creationId xmlns:a16="http://schemas.microsoft.com/office/drawing/2014/main" id="{DB7C7B29-D1D9-4E91-8C3A-6A0B9EB53C5A}"/>
              </a:ext>
            </a:extLst>
          </p:cNvPr>
          <p:cNvSpPr/>
          <p:nvPr/>
        </p:nvSpPr>
        <p:spPr>
          <a:xfrm>
            <a:off x="2855640" y="1700808"/>
            <a:ext cx="936104" cy="360040"/>
          </a:xfrm>
          <a:prstGeom prst="round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Users</a:t>
            </a:r>
          </a:p>
        </p:txBody>
      </p:sp>
      <p:sp>
        <p:nvSpPr>
          <p:cNvPr id="13" name="Rectangle: Rounded Corners 12">
            <a:extLst>
              <a:ext uri="{FF2B5EF4-FFF2-40B4-BE49-F238E27FC236}">
                <a16:creationId xmlns:a16="http://schemas.microsoft.com/office/drawing/2014/main" id="{53E494CA-C84D-4530-9A37-035B30800C61}"/>
              </a:ext>
            </a:extLst>
          </p:cNvPr>
          <p:cNvSpPr/>
          <p:nvPr/>
        </p:nvSpPr>
        <p:spPr>
          <a:xfrm>
            <a:off x="3575720" y="4042436"/>
            <a:ext cx="720080" cy="288032"/>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Service</a:t>
            </a:r>
          </a:p>
        </p:txBody>
      </p:sp>
      <p:sp>
        <p:nvSpPr>
          <p:cNvPr id="15" name="Rectangle 14">
            <a:extLst>
              <a:ext uri="{FF2B5EF4-FFF2-40B4-BE49-F238E27FC236}">
                <a16:creationId xmlns:a16="http://schemas.microsoft.com/office/drawing/2014/main" id="{B3D8357E-0D72-4921-B5BE-C163F07D3760}"/>
              </a:ext>
            </a:extLst>
          </p:cNvPr>
          <p:cNvSpPr/>
          <p:nvPr/>
        </p:nvSpPr>
        <p:spPr>
          <a:xfrm>
            <a:off x="3215680" y="5759738"/>
            <a:ext cx="1440160" cy="216024"/>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Core provider</a:t>
            </a:r>
          </a:p>
        </p:txBody>
      </p:sp>
      <p:sp>
        <p:nvSpPr>
          <p:cNvPr id="16" name="Rectangle: Rounded Corners 15">
            <a:extLst>
              <a:ext uri="{FF2B5EF4-FFF2-40B4-BE49-F238E27FC236}">
                <a16:creationId xmlns:a16="http://schemas.microsoft.com/office/drawing/2014/main" id="{B36F0B66-BC0E-4EFC-9B59-A7712C608020}"/>
              </a:ext>
            </a:extLst>
          </p:cNvPr>
          <p:cNvSpPr/>
          <p:nvPr/>
        </p:nvSpPr>
        <p:spPr>
          <a:xfrm>
            <a:off x="3994328" y="5156966"/>
            <a:ext cx="1030738" cy="288032"/>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Core service</a:t>
            </a:r>
          </a:p>
        </p:txBody>
      </p:sp>
      <p:sp>
        <p:nvSpPr>
          <p:cNvPr id="17" name="Rectangle: Rounded Corners 16">
            <a:extLst>
              <a:ext uri="{FF2B5EF4-FFF2-40B4-BE49-F238E27FC236}">
                <a16:creationId xmlns:a16="http://schemas.microsoft.com/office/drawing/2014/main" id="{EFDCD83A-9DFC-454D-81EA-52990B3FB1A1}"/>
              </a:ext>
            </a:extLst>
          </p:cNvPr>
          <p:cNvSpPr/>
          <p:nvPr/>
        </p:nvSpPr>
        <p:spPr>
          <a:xfrm>
            <a:off x="4304986" y="4042436"/>
            <a:ext cx="720080" cy="288032"/>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Data</a:t>
            </a:r>
          </a:p>
        </p:txBody>
      </p:sp>
      <p:sp>
        <p:nvSpPr>
          <p:cNvPr id="14" name="Rectangle 13">
            <a:extLst>
              <a:ext uri="{FF2B5EF4-FFF2-40B4-BE49-F238E27FC236}">
                <a16:creationId xmlns:a16="http://schemas.microsoft.com/office/drawing/2014/main" id="{00348118-C87E-4CE5-80B3-366A98A3BCE8}"/>
              </a:ext>
            </a:extLst>
          </p:cNvPr>
          <p:cNvSpPr/>
          <p:nvPr/>
        </p:nvSpPr>
        <p:spPr>
          <a:xfrm>
            <a:off x="3575720" y="4283061"/>
            <a:ext cx="1440160" cy="216024"/>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Provider</a:t>
            </a:r>
          </a:p>
        </p:txBody>
      </p:sp>
      <p:cxnSp>
        <p:nvCxnSpPr>
          <p:cNvPr id="19" name="Straight Arrow Connector 18">
            <a:extLst>
              <a:ext uri="{FF2B5EF4-FFF2-40B4-BE49-F238E27FC236}">
                <a16:creationId xmlns:a16="http://schemas.microsoft.com/office/drawing/2014/main" id="{1C5E5505-AA2F-4868-94C5-31B29795E10E}"/>
              </a:ext>
            </a:extLst>
          </p:cNvPr>
          <p:cNvCxnSpPr>
            <a:stCxn id="12" idx="2"/>
          </p:cNvCxnSpPr>
          <p:nvPr/>
        </p:nvCxnSpPr>
        <p:spPr>
          <a:xfrm>
            <a:off x="3323692" y="2060848"/>
            <a:ext cx="180020" cy="1251521"/>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2900679-C4F7-4995-8468-80EF422DCB8E}"/>
              </a:ext>
            </a:extLst>
          </p:cNvPr>
          <p:cNvCxnSpPr>
            <a:endCxn id="13" idx="0"/>
          </p:cNvCxnSpPr>
          <p:nvPr/>
        </p:nvCxnSpPr>
        <p:spPr>
          <a:xfrm>
            <a:off x="3575720" y="3501008"/>
            <a:ext cx="360040" cy="541428"/>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A581D09-BC32-4CEA-A0A1-7EB9E405681B}"/>
              </a:ext>
            </a:extLst>
          </p:cNvPr>
          <p:cNvCxnSpPr>
            <a:cxnSpLocks/>
            <a:stCxn id="14" idx="2"/>
            <a:endCxn id="16" idx="0"/>
          </p:cNvCxnSpPr>
          <p:nvPr/>
        </p:nvCxnSpPr>
        <p:spPr>
          <a:xfrm>
            <a:off x="4295800" y="4499085"/>
            <a:ext cx="213897" cy="657881"/>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DE8E2DF-24FF-436B-BC31-7C89EDE0852A}"/>
              </a:ext>
            </a:extLst>
          </p:cNvPr>
          <p:cNvCxnSpPr>
            <a:cxnSpLocks/>
            <a:stCxn id="16" idx="2"/>
            <a:endCxn id="15" idx="0"/>
          </p:cNvCxnSpPr>
          <p:nvPr/>
        </p:nvCxnSpPr>
        <p:spPr>
          <a:xfrm flipH="1">
            <a:off x="3935760" y="5444998"/>
            <a:ext cx="573937" cy="31474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Arrow: Bent 26">
            <a:extLst>
              <a:ext uri="{FF2B5EF4-FFF2-40B4-BE49-F238E27FC236}">
                <a16:creationId xmlns:a16="http://schemas.microsoft.com/office/drawing/2014/main" id="{4B694085-858E-45A8-8525-9F4FEA0F6E6C}"/>
              </a:ext>
            </a:extLst>
          </p:cNvPr>
          <p:cNvSpPr/>
          <p:nvPr/>
        </p:nvSpPr>
        <p:spPr>
          <a:xfrm>
            <a:off x="2648802" y="4120644"/>
            <a:ext cx="926918" cy="24446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6" name="Arrow: Right 25">
            <a:extLst>
              <a:ext uri="{FF2B5EF4-FFF2-40B4-BE49-F238E27FC236}">
                <a16:creationId xmlns:a16="http://schemas.microsoft.com/office/drawing/2014/main" id="{A0F8403B-118C-4A60-830C-9046C0DF4CD6}"/>
              </a:ext>
            </a:extLst>
          </p:cNvPr>
          <p:cNvSpPr/>
          <p:nvPr/>
        </p:nvSpPr>
        <p:spPr>
          <a:xfrm>
            <a:off x="2207568" y="4283061"/>
            <a:ext cx="1305330" cy="2444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92777DE0-997C-4695-BA70-3E92112741D8}"/>
              </a:ext>
            </a:extLst>
          </p:cNvPr>
          <p:cNvSpPr txBox="1"/>
          <p:nvPr/>
        </p:nvSpPr>
        <p:spPr>
          <a:xfrm>
            <a:off x="731937" y="4186452"/>
            <a:ext cx="1315168" cy="369332"/>
          </a:xfrm>
          <a:prstGeom prst="rect">
            <a:avLst/>
          </a:prstGeom>
          <a:noFill/>
        </p:spPr>
        <p:txBody>
          <a:bodyPr wrap="none" rtlCol="0">
            <a:spAutoFit/>
          </a:bodyPr>
          <a:lstStyle/>
          <a:p>
            <a:r>
              <a:rPr lang="en-GB" b="1" dirty="0"/>
              <a:t>Onboarding</a:t>
            </a:r>
          </a:p>
        </p:txBody>
      </p:sp>
      <p:sp>
        <p:nvSpPr>
          <p:cNvPr id="29" name="TextBox 28">
            <a:extLst>
              <a:ext uri="{FF2B5EF4-FFF2-40B4-BE49-F238E27FC236}">
                <a16:creationId xmlns:a16="http://schemas.microsoft.com/office/drawing/2014/main" id="{4DF6ACE2-C1AF-445D-9D2B-419C76F7DC7F}"/>
              </a:ext>
            </a:extLst>
          </p:cNvPr>
          <p:cNvSpPr txBox="1"/>
          <p:nvPr/>
        </p:nvSpPr>
        <p:spPr>
          <a:xfrm>
            <a:off x="360787" y="4492079"/>
            <a:ext cx="2141868" cy="1384995"/>
          </a:xfrm>
          <a:prstGeom prst="rect">
            <a:avLst/>
          </a:prstGeom>
          <a:noFill/>
        </p:spPr>
        <p:txBody>
          <a:bodyPr wrap="square" rtlCol="0">
            <a:spAutoFit/>
          </a:bodyPr>
          <a:lstStyle/>
          <a:p>
            <a:r>
              <a:rPr lang="en-GB" sz="1400" dirty="0"/>
              <a:t>Connecting providers and their resources to EOSC such that they can be accessed by researchers and can build over core services </a:t>
            </a:r>
          </a:p>
        </p:txBody>
      </p:sp>
      <p:sp>
        <p:nvSpPr>
          <p:cNvPr id="31" name="Footer Placeholder 3">
            <a:extLst>
              <a:ext uri="{FF2B5EF4-FFF2-40B4-BE49-F238E27FC236}">
                <a16:creationId xmlns:a16="http://schemas.microsoft.com/office/drawing/2014/main" id="{5F9E2C2D-7E10-4D1B-B4E0-A5951214C890}"/>
              </a:ext>
            </a:extLst>
          </p:cNvPr>
          <p:cNvSpPr>
            <a:spLocks noGrp="1"/>
          </p:cNvSpPr>
          <p:nvPr>
            <p:ph type="ftr" sz="quarter" idx="11"/>
          </p:nvPr>
        </p:nvSpPr>
        <p:spPr>
          <a:xfrm>
            <a:off x="1645921" y="6453336"/>
            <a:ext cx="8372722" cy="288032"/>
          </a:xfrm>
        </p:spPr>
        <p:txBody>
          <a:bodyPr>
            <a:normAutofit fontScale="92500" lnSpcReduction="10000"/>
          </a:bodyPr>
          <a:lstStyle/>
          <a:p>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197793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4" grpId="0" animBg="1"/>
      <p:bldP spid="27" grpId="0" animBg="1"/>
      <p:bldP spid="26" grpId="0" animBg="1"/>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6D017-7BFC-4986-B98E-D6345DB8ED52}"/>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
        <p:nvSpPr>
          <p:cNvPr id="5" name="Title 4">
            <a:extLst>
              <a:ext uri="{FF2B5EF4-FFF2-40B4-BE49-F238E27FC236}">
                <a16:creationId xmlns:a16="http://schemas.microsoft.com/office/drawing/2014/main" id="{E99606EF-5543-4294-8178-211D647311E8}"/>
              </a:ext>
            </a:extLst>
          </p:cNvPr>
          <p:cNvSpPr>
            <a:spLocks noGrp="1"/>
          </p:cNvSpPr>
          <p:nvPr>
            <p:ph type="title"/>
          </p:nvPr>
        </p:nvSpPr>
        <p:spPr/>
        <p:txBody>
          <a:bodyPr>
            <a:normAutofit fontScale="90000"/>
          </a:bodyPr>
          <a:lstStyle/>
          <a:p>
            <a:r>
              <a:rPr lang="en-GB" dirty="0"/>
              <a:t>From who, to where?</a:t>
            </a:r>
          </a:p>
        </p:txBody>
      </p:sp>
      <p:pic>
        <p:nvPicPr>
          <p:cNvPr id="6" name="Picture 5">
            <a:extLst>
              <a:ext uri="{FF2B5EF4-FFF2-40B4-BE49-F238E27FC236}">
                <a16:creationId xmlns:a16="http://schemas.microsoft.com/office/drawing/2014/main" id="{2ACE9ACD-090E-4AE9-B9C3-4E6D1CC08057}"/>
              </a:ext>
            </a:extLst>
          </p:cNvPr>
          <p:cNvPicPr>
            <a:picLocks noChangeAspect="1"/>
          </p:cNvPicPr>
          <p:nvPr/>
        </p:nvPicPr>
        <p:blipFill>
          <a:blip r:embed="rId2"/>
          <a:stretch>
            <a:fillRect/>
          </a:stretch>
        </p:blipFill>
        <p:spPr>
          <a:xfrm>
            <a:off x="8009078" y="1381944"/>
            <a:ext cx="1666540" cy="1029780"/>
          </a:xfrm>
          <a:prstGeom prst="rect">
            <a:avLst/>
          </a:prstGeom>
          <a:ln>
            <a:solidFill>
              <a:schemeClr val="accent1">
                <a:shade val="95000"/>
                <a:satMod val="105000"/>
              </a:schemeClr>
            </a:solidFill>
          </a:ln>
        </p:spPr>
      </p:pic>
      <p:pic>
        <p:nvPicPr>
          <p:cNvPr id="7" name="Picture 6">
            <a:extLst>
              <a:ext uri="{FF2B5EF4-FFF2-40B4-BE49-F238E27FC236}">
                <a16:creationId xmlns:a16="http://schemas.microsoft.com/office/drawing/2014/main" id="{FA877B8A-28DE-4219-B971-C3553279134A}"/>
              </a:ext>
            </a:extLst>
          </p:cNvPr>
          <p:cNvPicPr>
            <a:picLocks noChangeAspect="1"/>
          </p:cNvPicPr>
          <p:nvPr/>
        </p:nvPicPr>
        <p:blipFill>
          <a:blip r:embed="rId3"/>
          <a:stretch>
            <a:fillRect/>
          </a:stretch>
        </p:blipFill>
        <p:spPr>
          <a:xfrm>
            <a:off x="8400256" y="1946946"/>
            <a:ext cx="1593456" cy="1038534"/>
          </a:xfrm>
          <a:prstGeom prst="rect">
            <a:avLst/>
          </a:prstGeom>
          <a:ln>
            <a:solidFill>
              <a:schemeClr val="accent1">
                <a:shade val="95000"/>
                <a:satMod val="105000"/>
              </a:schemeClr>
            </a:solidFill>
          </a:ln>
        </p:spPr>
      </p:pic>
      <p:pic>
        <p:nvPicPr>
          <p:cNvPr id="1026" name="Picture 2" descr="EOSC Community event: Building Open Science in Europe - MERIL ...">
            <a:extLst>
              <a:ext uri="{FF2B5EF4-FFF2-40B4-BE49-F238E27FC236}">
                <a16:creationId xmlns:a16="http://schemas.microsoft.com/office/drawing/2014/main" id="{A37841F6-44E8-45C4-919A-86CE779B4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327" b="36412"/>
          <a:stretch/>
        </p:blipFill>
        <p:spPr bwMode="auto">
          <a:xfrm>
            <a:off x="441784" y="3068800"/>
            <a:ext cx="1696994" cy="436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OSC-hub: integrated services for the European Open Science Cloud ...">
            <a:extLst>
              <a:ext uri="{FF2B5EF4-FFF2-40B4-BE49-F238E27FC236}">
                <a16:creationId xmlns:a16="http://schemas.microsoft.com/office/drawing/2014/main" id="{49B04C77-D2EA-4C0B-A28C-D4FDD63BBBC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0674" t="19603" r="30023" b="18129"/>
          <a:stretch/>
        </p:blipFill>
        <p:spPr bwMode="auto">
          <a:xfrm>
            <a:off x="928160" y="1297882"/>
            <a:ext cx="724243" cy="8118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E53C179-8164-423C-BF6E-260FA7F99B2F}"/>
              </a:ext>
            </a:extLst>
          </p:cNvPr>
          <p:cNvPicPr>
            <a:picLocks noChangeAspect="1"/>
          </p:cNvPicPr>
          <p:nvPr/>
        </p:nvPicPr>
        <p:blipFill>
          <a:blip r:embed="rId6"/>
          <a:stretch>
            <a:fillRect/>
          </a:stretch>
        </p:blipFill>
        <p:spPr>
          <a:xfrm>
            <a:off x="3158787" y="2985480"/>
            <a:ext cx="1284756" cy="659544"/>
          </a:xfrm>
          <a:prstGeom prst="rect">
            <a:avLst/>
          </a:prstGeom>
          <a:ln>
            <a:solidFill>
              <a:schemeClr val="accent1">
                <a:shade val="95000"/>
                <a:satMod val="105000"/>
              </a:schemeClr>
            </a:solidFill>
          </a:ln>
        </p:spPr>
      </p:pic>
      <p:pic>
        <p:nvPicPr>
          <p:cNvPr id="9" name="Picture 8">
            <a:extLst>
              <a:ext uri="{FF2B5EF4-FFF2-40B4-BE49-F238E27FC236}">
                <a16:creationId xmlns:a16="http://schemas.microsoft.com/office/drawing/2014/main" id="{C3EDBB8E-1B59-4BAC-AEF3-4EE171A44771}"/>
              </a:ext>
            </a:extLst>
          </p:cNvPr>
          <p:cNvPicPr>
            <a:picLocks noChangeAspect="1"/>
          </p:cNvPicPr>
          <p:nvPr/>
        </p:nvPicPr>
        <p:blipFill>
          <a:blip r:embed="rId7"/>
          <a:stretch>
            <a:fillRect/>
          </a:stretch>
        </p:blipFill>
        <p:spPr>
          <a:xfrm>
            <a:off x="3361285" y="1186701"/>
            <a:ext cx="1164739" cy="775248"/>
          </a:xfrm>
          <a:prstGeom prst="rect">
            <a:avLst/>
          </a:prstGeom>
          <a:ln>
            <a:solidFill>
              <a:schemeClr val="accent1">
                <a:shade val="95000"/>
                <a:satMod val="105000"/>
              </a:schemeClr>
            </a:solidFill>
          </a:ln>
        </p:spPr>
      </p:pic>
      <p:sp>
        <p:nvSpPr>
          <p:cNvPr id="10" name="TextBox 9">
            <a:extLst>
              <a:ext uri="{FF2B5EF4-FFF2-40B4-BE49-F238E27FC236}">
                <a16:creationId xmlns:a16="http://schemas.microsoft.com/office/drawing/2014/main" id="{A027C2ED-52BC-46EE-8C1C-C25E0E869BD0}"/>
              </a:ext>
            </a:extLst>
          </p:cNvPr>
          <p:cNvSpPr txBox="1"/>
          <p:nvPr/>
        </p:nvSpPr>
        <p:spPr>
          <a:xfrm>
            <a:off x="2976870" y="901361"/>
            <a:ext cx="1688861" cy="276999"/>
          </a:xfrm>
          <a:prstGeom prst="rect">
            <a:avLst/>
          </a:prstGeom>
          <a:noFill/>
        </p:spPr>
        <p:txBody>
          <a:bodyPr wrap="square" rtlCol="0">
            <a:spAutoFit/>
          </a:bodyPr>
          <a:lstStyle/>
          <a:p>
            <a:r>
              <a:rPr lang="en-GB" sz="1200" dirty="0"/>
              <a:t>EOSC hub marketplace</a:t>
            </a:r>
          </a:p>
        </p:txBody>
      </p:sp>
      <p:sp>
        <p:nvSpPr>
          <p:cNvPr id="13" name="TextBox 12">
            <a:extLst>
              <a:ext uri="{FF2B5EF4-FFF2-40B4-BE49-F238E27FC236}">
                <a16:creationId xmlns:a16="http://schemas.microsoft.com/office/drawing/2014/main" id="{AE7A35AA-4391-4B48-9744-4B132A31429D}"/>
              </a:ext>
            </a:extLst>
          </p:cNvPr>
          <p:cNvSpPr txBox="1"/>
          <p:nvPr/>
        </p:nvSpPr>
        <p:spPr>
          <a:xfrm>
            <a:off x="2755074" y="2708481"/>
            <a:ext cx="1904493" cy="276999"/>
          </a:xfrm>
          <a:prstGeom prst="rect">
            <a:avLst/>
          </a:prstGeom>
          <a:noFill/>
        </p:spPr>
        <p:txBody>
          <a:bodyPr wrap="square" rtlCol="0">
            <a:spAutoFit/>
          </a:bodyPr>
          <a:lstStyle/>
          <a:p>
            <a:r>
              <a:rPr lang="en-GB" sz="1200" dirty="0" err="1"/>
              <a:t>eInfraCentral</a:t>
            </a:r>
            <a:r>
              <a:rPr lang="en-GB" sz="1200" dirty="0"/>
              <a:t>  catalogue</a:t>
            </a:r>
          </a:p>
        </p:txBody>
      </p:sp>
      <p:sp>
        <p:nvSpPr>
          <p:cNvPr id="14" name="TextBox 13">
            <a:extLst>
              <a:ext uri="{FF2B5EF4-FFF2-40B4-BE49-F238E27FC236}">
                <a16:creationId xmlns:a16="http://schemas.microsoft.com/office/drawing/2014/main" id="{F885D7E7-7465-46CA-8F23-78039E939F5C}"/>
              </a:ext>
            </a:extLst>
          </p:cNvPr>
          <p:cNvSpPr txBox="1"/>
          <p:nvPr/>
        </p:nvSpPr>
        <p:spPr>
          <a:xfrm>
            <a:off x="7912638" y="1053603"/>
            <a:ext cx="1859420" cy="338554"/>
          </a:xfrm>
          <a:prstGeom prst="rect">
            <a:avLst/>
          </a:prstGeom>
          <a:noFill/>
        </p:spPr>
        <p:txBody>
          <a:bodyPr wrap="none" rtlCol="0">
            <a:spAutoFit/>
          </a:bodyPr>
          <a:lstStyle/>
          <a:p>
            <a:r>
              <a:rPr lang="en-GB" sz="1600" dirty="0"/>
              <a:t>EOSC Portal website</a:t>
            </a:r>
          </a:p>
        </p:txBody>
      </p:sp>
      <p:sp>
        <p:nvSpPr>
          <p:cNvPr id="15" name="TextBox 14">
            <a:extLst>
              <a:ext uri="{FF2B5EF4-FFF2-40B4-BE49-F238E27FC236}">
                <a16:creationId xmlns:a16="http://schemas.microsoft.com/office/drawing/2014/main" id="{B806028D-7F10-453C-A892-5369656E1501}"/>
              </a:ext>
            </a:extLst>
          </p:cNvPr>
          <p:cNvSpPr txBox="1"/>
          <p:nvPr/>
        </p:nvSpPr>
        <p:spPr>
          <a:xfrm>
            <a:off x="8280896" y="2985480"/>
            <a:ext cx="2016224" cy="584775"/>
          </a:xfrm>
          <a:prstGeom prst="rect">
            <a:avLst/>
          </a:prstGeom>
          <a:noFill/>
        </p:spPr>
        <p:txBody>
          <a:bodyPr wrap="square" rtlCol="0">
            <a:spAutoFit/>
          </a:bodyPr>
          <a:lstStyle/>
          <a:p>
            <a:r>
              <a:rPr lang="en-GB" sz="1600" dirty="0"/>
              <a:t>EOSC Portal catalogue / marketplace</a:t>
            </a:r>
          </a:p>
        </p:txBody>
      </p:sp>
      <p:sp>
        <p:nvSpPr>
          <p:cNvPr id="11" name="Arrow: Right 10">
            <a:extLst>
              <a:ext uri="{FF2B5EF4-FFF2-40B4-BE49-F238E27FC236}">
                <a16:creationId xmlns:a16="http://schemas.microsoft.com/office/drawing/2014/main" id="{F118D60E-E182-4C60-A94A-467438D3DC29}"/>
              </a:ext>
            </a:extLst>
          </p:cNvPr>
          <p:cNvSpPr/>
          <p:nvPr/>
        </p:nvSpPr>
        <p:spPr>
          <a:xfrm>
            <a:off x="1713364" y="1556792"/>
            <a:ext cx="1647921" cy="1856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18E9C977-9006-40F3-A3D9-74558D563009}"/>
              </a:ext>
            </a:extLst>
          </p:cNvPr>
          <p:cNvSpPr/>
          <p:nvPr/>
        </p:nvSpPr>
        <p:spPr>
          <a:xfrm>
            <a:off x="2223909" y="3179985"/>
            <a:ext cx="934878" cy="1856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Callout: Right Arrow 11">
            <a:extLst>
              <a:ext uri="{FF2B5EF4-FFF2-40B4-BE49-F238E27FC236}">
                <a16:creationId xmlns:a16="http://schemas.microsoft.com/office/drawing/2014/main" id="{29383C38-3DEA-4EE4-BDED-730424670E3D}"/>
              </a:ext>
            </a:extLst>
          </p:cNvPr>
          <p:cNvSpPr/>
          <p:nvPr/>
        </p:nvSpPr>
        <p:spPr>
          <a:xfrm>
            <a:off x="3541705" y="2089288"/>
            <a:ext cx="667931" cy="489025"/>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Bent 15">
            <a:extLst>
              <a:ext uri="{FF2B5EF4-FFF2-40B4-BE49-F238E27FC236}">
                <a16:creationId xmlns:a16="http://schemas.microsoft.com/office/drawing/2014/main" id="{86F51C71-1B83-4379-BBDD-C717C4327750}"/>
              </a:ext>
            </a:extLst>
          </p:cNvPr>
          <p:cNvSpPr/>
          <p:nvPr/>
        </p:nvSpPr>
        <p:spPr>
          <a:xfrm>
            <a:off x="2508818" y="2352169"/>
            <a:ext cx="936104" cy="827816"/>
          </a:xfrm>
          <a:prstGeom prst="bentArrow">
            <a:avLst>
              <a:gd name="adj1" fmla="val 8283"/>
              <a:gd name="adj2" fmla="val 11051"/>
              <a:gd name="adj3" fmla="val 20582"/>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0" name="Arrow: Bent 19">
            <a:extLst>
              <a:ext uri="{FF2B5EF4-FFF2-40B4-BE49-F238E27FC236}">
                <a16:creationId xmlns:a16="http://schemas.microsoft.com/office/drawing/2014/main" id="{5D008BF5-2D34-4805-A6B1-CE67866D920D}"/>
              </a:ext>
            </a:extLst>
          </p:cNvPr>
          <p:cNvSpPr/>
          <p:nvPr/>
        </p:nvSpPr>
        <p:spPr>
          <a:xfrm flipV="1">
            <a:off x="2495600" y="1726474"/>
            <a:ext cx="936104" cy="607325"/>
          </a:xfrm>
          <a:prstGeom prst="bentArrow">
            <a:avLst>
              <a:gd name="adj1" fmla="val 10934"/>
              <a:gd name="adj2" fmla="val 16795"/>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8" name="Arrow: Right 17">
            <a:extLst>
              <a:ext uri="{FF2B5EF4-FFF2-40B4-BE49-F238E27FC236}">
                <a16:creationId xmlns:a16="http://schemas.microsoft.com/office/drawing/2014/main" id="{8DF93357-16A1-40D6-A770-6A7EA04668C9}"/>
              </a:ext>
            </a:extLst>
          </p:cNvPr>
          <p:cNvSpPr/>
          <p:nvPr/>
        </p:nvSpPr>
        <p:spPr>
          <a:xfrm>
            <a:off x="4383254" y="2162710"/>
            <a:ext cx="3440938" cy="3450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6C910A73-A3BA-486A-86F1-C45DA32E83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1348" y="4064371"/>
            <a:ext cx="2039000" cy="5718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enAIRE Guidelines — OpenAIRE Guidelines documentation">
            <a:extLst>
              <a:ext uri="{FF2B5EF4-FFF2-40B4-BE49-F238E27FC236}">
                <a16:creationId xmlns:a16="http://schemas.microsoft.com/office/drawing/2014/main" id="{47AA069D-1579-449E-A756-17DC1BF60E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360" y="3944861"/>
            <a:ext cx="887040" cy="887040"/>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F4ED0B9B-19D9-4475-9896-4A2D2057C4A6}"/>
              </a:ext>
            </a:extLst>
          </p:cNvPr>
          <p:cNvSpPr/>
          <p:nvPr/>
        </p:nvSpPr>
        <p:spPr>
          <a:xfrm>
            <a:off x="1245924" y="4243498"/>
            <a:ext cx="1393691" cy="185643"/>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Bent 18">
            <a:extLst>
              <a:ext uri="{FF2B5EF4-FFF2-40B4-BE49-F238E27FC236}">
                <a16:creationId xmlns:a16="http://schemas.microsoft.com/office/drawing/2014/main" id="{1B8B6227-11EF-4D0B-A943-F513A7769855}"/>
              </a:ext>
            </a:extLst>
          </p:cNvPr>
          <p:cNvSpPr/>
          <p:nvPr/>
        </p:nvSpPr>
        <p:spPr>
          <a:xfrm>
            <a:off x="5231904" y="2507719"/>
            <a:ext cx="433322" cy="1556652"/>
          </a:xfrm>
          <a:prstGeom prst="ben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1" name="Arrow: Bent-Up 20">
            <a:extLst>
              <a:ext uri="{FF2B5EF4-FFF2-40B4-BE49-F238E27FC236}">
                <a16:creationId xmlns:a16="http://schemas.microsoft.com/office/drawing/2014/main" id="{A96DE90D-8FAE-41EC-826E-80A19FB0E407}"/>
              </a:ext>
            </a:extLst>
          </p:cNvPr>
          <p:cNvSpPr/>
          <p:nvPr/>
        </p:nvSpPr>
        <p:spPr>
          <a:xfrm>
            <a:off x="4801800" y="4164111"/>
            <a:ext cx="574120" cy="345009"/>
          </a:xfrm>
          <a:prstGeom prst="bentUp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36" name="Picture 12" descr="EOSC synergy – Building capacity, developing capability">
            <a:extLst>
              <a:ext uri="{FF2B5EF4-FFF2-40B4-BE49-F238E27FC236}">
                <a16:creationId xmlns:a16="http://schemas.microsoft.com/office/drawing/2014/main" id="{A862D43F-B9FF-474E-B085-D64BCDE32F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8290" y="5502232"/>
            <a:ext cx="477310" cy="2327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I4OS Europe | EOSC Portal">
            <a:extLst>
              <a:ext uri="{FF2B5EF4-FFF2-40B4-BE49-F238E27FC236}">
                <a16:creationId xmlns:a16="http://schemas.microsoft.com/office/drawing/2014/main" id="{0CB4BCCC-EAE0-4E61-8A41-69750D07FCD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908" t="16151" r="22180" b="27119"/>
          <a:stretch/>
        </p:blipFill>
        <p:spPr bwMode="auto">
          <a:xfrm>
            <a:off x="1506089" y="5833025"/>
            <a:ext cx="750856" cy="44401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OSC-Pillar">
            <a:extLst>
              <a:ext uri="{FF2B5EF4-FFF2-40B4-BE49-F238E27FC236}">
                <a16:creationId xmlns:a16="http://schemas.microsoft.com/office/drawing/2014/main" id="{7AB9477F-98F8-4064-A8CD-85EC2407FD3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3605" t="4691" r="534"/>
          <a:stretch/>
        </p:blipFill>
        <p:spPr bwMode="auto">
          <a:xfrm>
            <a:off x="2409365" y="5817709"/>
            <a:ext cx="792088" cy="3409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OSC-Life (@EoscLife) | Twitter">
            <a:extLst>
              <a:ext uri="{FF2B5EF4-FFF2-40B4-BE49-F238E27FC236}">
                <a16:creationId xmlns:a16="http://schemas.microsoft.com/office/drawing/2014/main" id="{52FF0239-D5A1-400A-9948-90A1817CCC6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06089" y="5123886"/>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ESCAPE | EOSC Portal">
            <a:extLst>
              <a:ext uri="{FF2B5EF4-FFF2-40B4-BE49-F238E27FC236}">
                <a16:creationId xmlns:a16="http://schemas.microsoft.com/office/drawing/2014/main" id="{770D7617-8EF2-4382-9CA9-255E53981D0B}"/>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586" r="19455"/>
          <a:stretch/>
        </p:blipFill>
        <p:spPr bwMode="auto">
          <a:xfrm>
            <a:off x="2801251" y="5066281"/>
            <a:ext cx="689588" cy="66946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ENVRI-FAIR | EOSC Portal">
            <a:extLst>
              <a:ext uri="{FF2B5EF4-FFF2-40B4-BE49-F238E27FC236}">
                <a16:creationId xmlns:a16="http://schemas.microsoft.com/office/drawing/2014/main" id="{C9A6D3BA-842C-41E2-8C25-FCC11D3F4CC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38224" y="4892885"/>
            <a:ext cx="610202" cy="49803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ome · panosc-eu/panosc Wiki · GitHub">
            <a:extLst>
              <a:ext uri="{FF2B5EF4-FFF2-40B4-BE49-F238E27FC236}">
                <a16:creationId xmlns:a16="http://schemas.microsoft.com/office/drawing/2014/main" id="{4706A39A-8DC8-4187-BB9E-8373A5736B2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 t="23111" r="-514" b="25966"/>
          <a:stretch/>
        </p:blipFill>
        <p:spPr bwMode="auto">
          <a:xfrm>
            <a:off x="455436" y="5165613"/>
            <a:ext cx="970500" cy="491682"/>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Bent-Up 21">
            <a:extLst>
              <a:ext uri="{FF2B5EF4-FFF2-40B4-BE49-F238E27FC236}">
                <a16:creationId xmlns:a16="http://schemas.microsoft.com/office/drawing/2014/main" id="{057BF04D-36B4-4C6F-92FC-D6B4AA6B1ED6}"/>
              </a:ext>
            </a:extLst>
          </p:cNvPr>
          <p:cNvSpPr/>
          <p:nvPr/>
        </p:nvSpPr>
        <p:spPr>
          <a:xfrm>
            <a:off x="3719737" y="4151535"/>
            <a:ext cx="3261978" cy="1313826"/>
          </a:xfrm>
          <a:prstGeom prst="bentUpArrow">
            <a:avLst>
              <a:gd name="adj1" fmla="val 11054"/>
              <a:gd name="adj2" fmla="val 10448"/>
              <a:gd name="adj3" fmla="val 9842"/>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Arrow: Bent 36">
            <a:extLst>
              <a:ext uri="{FF2B5EF4-FFF2-40B4-BE49-F238E27FC236}">
                <a16:creationId xmlns:a16="http://schemas.microsoft.com/office/drawing/2014/main" id="{7522A932-FEBB-4536-9BEF-EF718926B8B4}"/>
              </a:ext>
            </a:extLst>
          </p:cNvPr>
          <p:cNvSpPr/>
          <p:nvPr/>
        </p:nvSpPr>
        <p:spPr>
          <a:xfrm>
            <a:off x="6767438" y="2515472"/>
            <a:ext cx="599983" cy="1556652"/>
          </a:xfrm>
          <a:prstGeom prst="ben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3" name="TextBox 22">
            <a:extLst>
              <a:ext uri="{FF2B5EF4-FFF2-40B4-BE49-F238E27FC236}">
                <a16:creationId xmlns:a16="http://schemas.microsoft.com/office/drawing/2014/main" id="{0A69DD62-1431-419F-A70B-5593605BEE84}"/>
              </a:ext>
            </a:extLst>
          </p:cNvPr>
          <p:cNvSpPr txBox="1"/>
          <p:nvPr/>
        </p:nvSpPr>
        <p:spPr>
          <a:xfrm>
            <a:off x="4543740" y="1878391"/>
            <a:ext cx="3136436" cy="369332"/>
          </a:xfrm>
          <a:prstGeom prst="rect">
            <a:avLst/>
          </a:prstGeom>
          <a:noFill/>
        </p:spPr>
        <p:txBody>
          <a:bodyPr wrap="none" rtlCol="0">
            <a:spAutoFit/>
          </a:bodyPr>
          <a:lstStyle/>
          <a:p>
            <a:r>
              <a:rPr lang="en-GB" dirty="0"/>
              <a:t>Working now, somewhat messy</a:t>
            </a:r>
          </a:p>
        </p:txBody>
      </p:sp>
      <p:sp>
        <p:nvSpPr>
          <p:cNvPr id="39" name="TextBox 38">
            <a:extLst>
              <a:ext uri="{FF2B5EF4-FFF2-40B4-BE49-F238E27FC236}">
                <a16:creationId xmlns:a16="http://schemas.microsoft.com/office/drawing/2014/main" id="{236C0E68-F438-4B6D-B729-3ABD3BC4F7E8}"/>
              </a:ext>
            </a:extLst>
          </p:cNvPr>
          <p:cNvSpPr txBox="1"/>
          <p:nvPr/>
        </p:nvSpPr>
        <p:spPr>
          <a:xfrm>
            <a:off x="6985738" y="3689198"/>
            <a:ext cx="947695" cy="369332"/>
          </a:xfrm>
          <a:prstGeom prst="rect">
            <a:avLst/>
          </a:prstGeom>
          <a:noFill/>
        </p:spPr>
        <p:txBody>
          <a:bodyPr wrap="none" rtlCol="0">
            <a:spAutoFit/>
          </a:bodyPr>
          <a:lstStyle/>
          <a:p>
            <a:r>
              <a:rPr lang="en-GB" dirty="0"/>
              <a:t>Planned</a:t>
            </a:r>
          </a:p>
        </p:txBody>
      </p:sp>
      <p:sp>
        <p:nvSpPr>
          <p:cNvPr id="40" name="TextBox 39">
            <a:extLst>
              <a:ext uri="{FF2B5EF4-FFF2-40B4-BE49-F238E27FC236}">
                <a16:creationId xmlns:a16="http://schemas.microsoft.com/office/drawing/2014/main" id="{FB04E76C-9BB4-47CB-B596-A4CB2FED4013}"/>
              </a:ext>
            </a:extLst>
          </p:cNvPr>
          <p:cNvSpPr txBox="1"/>
          <p:nvPr/>
        </p:nvSpPr>
        <p:spPr>
          <a:xfrm>
            <a:off x="5314500" y="2745634"/>
            <a:ext cx="1048685" cy="646331"/>
          </a:xfrm>
          <a:prstGeom prst="rect">
            <a:avLst/>
          </a:prstGeom>
          <a:noFill/>
        </p:spPr>
        <p:txBody>
          <a:bodyPr wrap="none" rtlCol="0">
            <a:spAutoFit/>
          </a:bodyPr>
          <a:lstStyle/>
          <a:p>
            <a:r>
              <a:rPr lang="en-GB" dirty="0"/>
              <a:t>Being</a:t>
            </a:r>
          </a:p>
          <a:p>
            <a:r>
              <a:rPr lang="en-GB" dirty="0"/>
              <a:t>launched</a:t>
            </a:r>
          </a:p>
        </p:txBody>
      </p:sp>
      <p:pic>
        <p:nvPicPr>
          <p:cNvPr id="25" name="Picture 2">
            <a:extLst>
              <a:ext uri="{FF2B5EF4-FFF2-40B4-BE49-F238E27FC236}">
                <a16:creationId xmlns:a16="http://schemas.microsoft.com/office/drawing/2014/main" id="{227E4835-3BBE-4A7B-BED4-E340D1DE226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97383" y="5833025"/>
            <a:ext cx="1128553" cy="155176"/>
          </a:xfrm>
          <a:prstGeom prst="rect">
            <a:avLst/>
          </a:prstGeom>
          <a:noFill/>
          <a:extLst>
            <a:ext uri="{909E8E84-426E-40DD-AFC4-6F175D3DCCD1}">
              <a14:hiddenFill xmlns:a14="http://schemas.microsoft.com/office/drawing/2010/main">
                <a:solidFill>
                  <a:srgbClr val="FFFFFF"/>
                </a:solidFill>
              </a14:hiddenFill>
            </a:ext>
          </a:extLst>
        </p:spPr>
      </p:pic>
      <p:sp>
        <p:nvSpPr>
          <p:cNvPr id="41" name="Footer Placeholder 3">
            <a:extLst>
              <a:ext uri="{FF2B5EF4-FFF2-40B4-BE49-F238E27FC236}">
                <a16:creationId xmlns:a16="http://schemas.microsoft.com/office/drawing/2014/main" id="{0822FD7F-F9B4-4ECC-A393-9066EE2958FB}"/>
              </a:ext>
            </a:extLst>
          </p:cNvPr>
          <p:cNvSpPr>
            <a:spLocks noGrp="1"/>
          </p:cNvSpPr>
          <p:nvPr>
            <p:ph type="ftr" sz="quarter" idx="11"/>
          </p:nvPr>
        </p:nvSpPr>
        <p:spPr>
          <a:xfrm>
            <a:off x="1645921" y="6453336"/>
            <a:ext cx="8372722" cy="288032"/>
          </a:xfrm>
        </p:spPr>
        <p:txBody>
          <a:bodyPr>
            <a:normAutofit fontScale="92500" lnSpcReduction="10000"/>
          </a:bodyPr>
          <a:lstStyle/>
          <a:p>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415785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P spid="11" grpId="0" animBg="1"/>
      <p:bldP spid="17" grpId="0" animBg="1"/>
      <p:bldP spid="12" grpId="0" animBg="1"/>
      <p:bldP spid="16" grpId="0" animBg="1"/>
      <p:bldP spid="20" grpId="0" animBg="1"/>
      <p:bldP spid="18" grpId="0" animBg="1"/>
      <p:bldP spid="24" grpId="0" animBg="1"/>
      <p:bldP spid="19" grpId="0" animBg="1"/>
      <p:bldP spid="21" grpId="0" animBg="1"/>
      <p:bldP spid="22" grpId="0" animBg="1"/>
      <p:bldP spid="37" grpId="0" animBg="1"/>
      <p:bldP spid="23" grpId="0"/>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6D017-7BFC-4986-B98E-D6345DB8ED52}"/>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
        <p:nvSpPr>
          <p:cNvPr id="5" name="Title 4">
            <a:extLst>
              <a:ext uri="{FF2B5EF4-FFF2-40B4-BE49-F238E27FC236}">
                <a16:creationId xmlns:a16="http://schemas.microsoft.com/office/drawing/2014/main" id="{E99606EF-5543-4294-8178-211D647311E8}"/>
              </a:ext>
            </a:extLst>
          </p:cNvPr>
          <p:cNvSpPr>
            <a:spLocks noGrp="1"/>
          </p:cNvSpPr>
          <p:nvPr>
            <p:ph type="title"/>
          </p:nvPr>
        </p:nvSpPr>
        <p:spPr/>
        <p:txBody>
          <a:bodyPr>
            <a:normAutofit fontScale="90000"/>
          </a:bodyPr>
          <a:lstStyle/>
          <a:p>
            <a:r>
              <a:rPr lang="en-GB" dirty="0"/>
              <a:t>The current meta process for providers</a:t>
            </a:r>
          </a:p>
        </p:txBody>
      </p:sp>
      <p:graphicFrame>
        <p:nvGraphicFramePr>
          <p:cNvPr id="6" name="Content Placeholder 5">
            <a:extLst>
              <a:ext uri="{FF2B5EF4-FFF2-40B4-BE49-F238E27FC236}">
                <a16:creationId xmlns:a16="http://schemas.microsoft.com/office/drawing/2014/main" id="{389034BB-E4A4-4702-8B88-0717C1F17C23}"/>
              </a:ext>
            </a:extLst>
          </p:cNvPr>
          <p:cNvGraphicFramePr>
            <a:graphicFrameLocks/>
          </p:cNvGraphicFramePr>
          <p:nvPr>
            <p:extLst>
              <p:ext uri="{D42A27DB-BD31-4B8C-83A1-F6EECF244321}">
                <p14:modId xmlns:p14="http://schemas.microsoft.com/office/powerpoint/2010/main" val="1781734029"/>
              </p:ext>
            </p:extLst>
          </p:nvPr>
        </p:nvGraphicFramePr>
        <p:xfrm>
          <a:off x="911424" y="2358213"/>
          <a:ext cx="11233247" cy="4599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B40A28D-F9E7-4610-A82F-C5A099A41A51}"/>
              </a:ext>
            </a:extLst>
          </p:cNvPr>
          <p:cNvSpPr txBox="1"/>
          <p:nvPr/>
        </p:nvSpPr>
        <p:spPr>
          <a:xfrm>
            <a:off x="1057942" y="2091927"/>
            <a:ext cx="2376264" cy="646331"/>
          </a:xfrm>
          <a:prstGeom prst="rect">
            <a:avLst/>
          </a:prstGeom>
          <a:noFill/>
        </p:spPr>
        <p:txBody>
          <a:bodyPr wrap="square" rtlCol="0">
            <a:spAutoFit/>
          </a:bodyPr>
          <a:lstStyle/>
          <a:p>
            <a:r>
              <a:rPr lang="en-GB" dirty="0"/>
              <a:t>Start process by email or a web form</a:t>
            </a:r>
          </a:p>
        </p:txBody>
      </p:sp>
      <p:sp>
        <p:nvSpPr>
          <p:cNvPr id="8" name="TextBox 7">
            <a:extLst>
              <a:ext uri="{FF2B5EF4-FFF2-40B4-BE49-F238E27FC236}">
                <a16:creationId xmlns:a16="http://schemas.microsoft.com/office/drawing/2014/main" id="{EDA037D6-3CE8-478F-8225-582CF9D7AEA8}"/>
              </a:ext>
            </a:extLst>
          </p:cNvPr>
          <p:cNvSpPr txBox="1"/>
          <p:nvPr/>
        </p:nvSpPr>
        <p:spPr>
          <a:xfrm>
            <a:off x="3719736" y="1896548"/>
            <a:ext cx="2376264" cy="923330"/>
          </a:xfrm>
          <a:prstGeom prst="rect">
            <a:avLst/>
          </a:prstGeom>
          <a:noFill/>
        </p:spPr>
        <p:txBody>
          <a:bodyPr wrap="square" rtlCol="0">
            <a:spAutoFit/>
          </a:bodyPr>
          <a:lstStyle/>
          <a:p>
            <a:r>
              <a:rPr lang="en-GB" dirty="0"/>
              <a:t>Fill an offline or online form, or (soon) submit via data via an API</a:t>
            </a:r>
          </a:p>
        </p:txBody>
      </p:sp>
      <p:sp>
        <p:nvSpPr>
          <p:cNvPr id="9" name="TextBox 8">
            <a:extLst>
              <a:ext uri="{FF2B5EF4-FFF2-40B4-BE49-F238E27FC236}">
                <a16:creationId xmlns:a16="http://schemas.microsoft.com/office/drawing/2014/main" id="{48A2338B-1B0F-4856-9D99-3F75D20AB071}"/>
              </a:ext>
            </a:extLst>
          </p:cNvPr>
          <p:cNvSpPr txBox="1"/>
          <p:nvPr/>
        </p:nvSpPr>
        <p:spPr>
          <a:xfrm>
            <a:off x="6627372" y="1799759"/>
            <a:ext cx="2376264" cy="1200329"/>
          </a:xfrm>
          <a:prstGeom prst="rect">
            <a:avLst/>
          </a:prstGeom>
          <a:noFill/>
        </p:spPr>
        <p:txBody>
          <a:bodyPr wrap="square" rtlCol="0">
            <a:spAutoFit/>
          </a:bodyPr>
          <a:lstStyle/>
          <a:p>
            <a:r>
              <a:rPr lang="en-GB" dirty="0"/>
              <a:t>Check of appropriateness of resource and compliance with </a:t>
            </a:r>
            <a:r>
              <a:rPr lang="en-GB" dirty="0" err="1"/>
              <a:t>RoP</a:t>
            </a:r>
            <a:endParaRPr lang="en-GB" dirty="0"/>
          </a:p>
        </p:txBody>
      </p:sp>
      <p:sp>
        <p:nvSpPr>
          <p:cNvPr id="10" name="TextBox 9">
            <a:extLst>
              <a:ext uri="{FF2B5EF4-FFF2-40B4-BE49-F238E27FC236}">
                <a16:creationId xmlns:a16="http://schemas.microsoft.com/office/drawing/2014/main" id="{8C61F2A1-C8FD-403B-ABEA-7F5E232B8A65}"/>
              </a:ext>
            </a:extLst>
          </p:cNvPr>
          <p:cNvSpPr txBox="1"/>
          <p:nvPr/>
        </p:nvSpPr>
        <p:spPr>
          <a:xfrm>
            <a:off x="9291668" y="2076759"/>
            <a:ext cx="2376264" cy="646331"/>
          </a:xfrm>
          <a:prstGeom prst="rect">
            <a:avLst/>
          </a:prstGeom>
          <a:noFill/>
        </p:spPr>
        <p:txBody>
          <a:bodyPr wrap="square" rtlCol="0">
            <a:spAutoFit/>
          </a:bodyPr>
          <a:lstStyle/>
          <a:p>
            <a:r>
              <a:rPr lang="en-GB" dirty="0"/>
              <a:t>Resource appears in public pages</a:t>
            </a:r>
          </a:p>
        </p:txBody>
      </p:sp>
      <p:sp>
        <p:nvSpPr>
          <p:cNvPr id="11" name="TextBox 10">
            <a:extLst>
              <a:ext uri="{FF2B5EF4-FFF2-40B4-BE49-F238E27FC236}">
                <a16:creationId xmlns:a16="http://schemas.microsoft.com/office/drawing/2014/main" id="{C8609996-7C81-4F0C-9194-AB3F3BB34069}"/>
              </a:ext>
            </a:extLst>
          </p:cNvPr>
          <p:cNvSpPr txBox="1"/>
          <p:nvPr/>
        </p:nvSpPr>
        <p:spPr>
          <a:xfrm>
            <a:off x="3140575" y="942120"/>
            <a:ext cx="7059881" cy="369332"/>
          </a:xfrm>
          <a:prstGeom prst="rect">
            <a:avLst/>
          </a:prstGeom>
          <a:noFill/>
        </p:spPr>
        <p:txBody>
          <a:bodyPr wrap="none" rtlCol="0">
            <a:spAutoFit/>
          </a:bodyPr>
          <a:lstStyle/>
          <a:p>
            <a:r>
              <a:rPr lang="en-GB" dirty="0">
                <a:hlinkClick r:id="rId7"/>
              </a:rPr>
              <a:t>https://wiki.eosc-hub.eu/display/EOSC/Service+Provider+Documentation</a:t>
            </a:r>
            <a:endParaRPr lang="en-GB" dirty="0"/>
          </a:p>
        </p:txBody>
      </p:sp>
      <p:sp>
        <p:nvSpPr>
          <p:cNvPr id="12" name="Footer Placeholder 3">
            <a:extLst>
              <a:ext uri="{FF2B5EF4-FFF2-40B4-BE49-F238E27FC236}">
                <a16:creationId xmlns:a16="http://schemas.microsoft.com/office/drawing/2014/main" id="{D481B903-D67D-40E2-BFF9-C4F4595B37B4}"/>
              </a:ext>
            </a:extLst>
          </p:cNvPr>
          <p:cNvSpPr>
            <a:spLocks noGrp="1"/>
          </p:cNvSpPr>
          <p:nvPr>
            <p:ph type="ftr" sz="quarter" idx="11"/>
          </p:nvPr>
        </p:nvSpPr>
        <p:spPr>
          <a:xfrm>
            <a:off x="1645921" y="6453336"/>
            <a:ext cx="8372722" cy="288032"/>
          </a:xfrm>
        </p:spPr>
        <p:txBody>
          <a:bodyPr>
            <a:normAutofit fontScale="92500" lnSpcReduction="10000"/>
          </a:bodyPr>
          <a:lstStyle/>
          <a:p>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73374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F6E742-A798-4B12-8F08-DAE1067DAC1D}"/>
              </a:ext>
            </a:extLst>
          </p:cNvPr>
          <p:cNvSpPr>
            <a:spLocks noGrp="1"/>
          </p:cNvSpPr>
          <p:nvPr>
            <p:ph idx="1"/>
          </p:nvPr>
        </p:nvSpPr>
        <p:spPr/>
        <p:txBody>
          <a:bodyPr>
            <a:normAutofit fontScale="47500" lnSpcReduction="20000"/>
          </a:bodyPr>
          <a:lstStyle/>
          <a:p>
            <a:r>
              <a:rPr lang="en-US" dirty="0"/>
              <a:t>The following criteria are those currently used by EOSC-hub to understand which services should be onboarded. These criteria are still under development, by our team in the EOSC-hub project and EOSC Portal collaboration, but also at a larger scale by the EOSC Executive Board appointed by the European Commission. The EOSC Executive Board may define broader criteria in future, but these are the current criteria we are using. </a:t>
            </a:r>
          </a:p>
          <a:p>
            <a:r>
              <a:rPr lang="en-US" dirty="0"/>
              <a:t>It must be an actual service</a:t>
            </a:r>
          </a:p>
          <a:p>
            <a:pPr lvl="1"/>
            <a:r>
              <a:rPr lang="en-US" dirty="0"/>
              <a:t>It must be a service according to the IT Service Management definition [1]. It should be an ongoing activity offered ‘live’ to customers. This may be an IT service, or a human service (e.g. training, consultancy). </a:t>
            </a:r>
          </a:p>
          <a:p>
            <a:pPr lvl="1"/>
            <a:r>
              <a:rPr lang="en-US" dirty="0"/>
              <a:t>It may not be a research product, for instance, a document, a dataset or a piece of software. </a:t>
            </a:r>
          </a:p>
          <a:p>
            <a:r>
              <a:rPr lang="en-US" dirty="0"/>
              <a:t>The Service must be coherent. It must be available and offer value on its own. It may not be only a feature of a larger service.</a:t>
            </a:r>
          </a:p>
          <a:p>
            <a:r>
              <a:rPr lang="en-US" dirty="0"/>
              <a:t>Service must meet at least </a:t>
            </a:r>
            <a:r>
              <a:rPr lang="en-US" b="1" dirty="0"/>
              <a:t>one</a:t>
            </a:r>
            <a:r>
              <a:rPr lang="en-US" dirty="0"/>
              <a:t> of:</a:t>
            </a:r>
          </a:p>
          <a:p>
            <a:pPr lvl="1"/>
            <a:r>
              <a:rPr lang="en-US" dirty="0"/>
              <a:t>The service must be </a:t>
            </a:r>
            <a:r>
              <a:rPr lang="en-US" dirty="0" err="1"/>
              <a:t>targetted</a:t>
            </a:r>
            <a:r>
              <a:rPr lang="en-US" dirty="0"/>
              <a:t> to the research community</a:t>
            </a:r>
          </a:p>
          <a:p>
            <a:pPr lvl="1"/>
            <a:r>
              <a:rPr lang="en-US" dirty="0"/>
              <a:t>The service must be provided by the research community</a:t>
            </a:r>
          </a:p>
          <a:p>
            <a:pPr lvl="1"/>
            <a:r>
              <a:rPr lang="en-US" i="1" dirty="0"/>
              <a:t>The service comes from an EOSC related H2020 funded project</a:t>
            </a:r>
            <a:endParaRPr lang="en-US" dirty="0"/>
          </a:p>
          <a:p>
            <a:pPr lvl="1"/>
            <a:r>
              <a:rPr lang="en-US" dirty="0"/>
              <a:t>The service is part of a procurement framework targeting researchers.</a:t>
            </a:r>
          </a:p>
          <a:p>
            <a:r>
              <a:rPr lang="en-US" dirty="0"/>
              <a:t>The service must be both available in Europe and available in a European language. See </a:t>
            </a:r>
            <a:r>
              <a:rPr lang="en-US" dirty="0">
                <a:hlinkClick r:id="rId2"/>
              </a:rPr>
              <a:t>https://europa.eu/european-union/about-eu/eu-languages_en</a:t>
            </a:r>
            <a:endParaRPr lang="en-US" dirty="0"/>
          </a:p>
          <a:p>
            <a:r>
              <a:rPr lang="en-US" dirty="0"/>
              <a:t>The required fields in the Service Description Template must be filled, including required linked information.</a:t>
            </a:r>
          </a:p>
          <a:p>
            <a:pPr lvl="1"/>
            <a:r>
              <a:rPr lang="en-US" dirty="0"/>
              <a:t>URLs must be Fully Qualified Domain Names (FQDN) </a:t>
            </a:r>
          </a:p>
          <a:p>
            <a:r>
              <a:rPr lang="en-US" dirty="0"/>
              <a:t>The provider must agree to periodically update their data to keep it current (to be covered in Provider agreement, TBC) </a:t>
            </a:r>
          </a:p>
          <a:p>
            <a:r>
              <a:rPr lang="en-US" i="1" dirty="0"/>
              <a:t>Key information must be in English</a:t>
            </a:r>
            <a:endParaRPr lang="en-US" dirty="0"/>
          </a:p>
          <a:p>
            <a:pPr lvl="1"/>
            <a:r>
              <a:rPr lang="en-US" dirty="0"/>
              <a:t>The SDT must be in English</a:t>
            </a:r>
          </a:p>
          <a:p>
            <a:pPr lvl="1"/>
            <a:r>
              <a:rPr lang="en-US" dirty="0"/>
              <a:t>The basic information in the User Interface for the service must be available in English</a:t>
            </a:r>
          </a:p>
          <a:p>
            <a:pPr lvl="1"/>
            <a:r>
              <a:rPr lang="en-US" dirty="0"/>
              <a:t>Privacy statements, terms of use and SLA/SLS must be available in English. Other documentation may be in native language only. </a:t>
            </a:r>
          </a:p>
          <a:p>
            <a:pPr lvl="1"/>
            <a:r>
              <a:rPr lang="en-US" dirty="0"/>
              <a:t>The Helpdesk must be able to answer queries in English at a minimum. </a:t>
            </a:r>
          </a:p>
          <a:p>
            <a:br>
              <a:rPr lang="en-US" dirty="0"/>
            </a:br>
            <a:r>
              <a:rPr lang="en-US" dirty="0"/>
              <a:t>[1] Definition according to FitSM-0 - Service: Way to provide value to customers through bringing about results that they want to achieve Note: In the context of the FitSM standard series, when referring to services, usually IT services are meant. From </a:t>
            </a:r>
            <a:r>
              <a:rPr lang="en-US" dirty="0">
                <a:hlinkClick r:id="rId3"/>
              </a:rPr>
              <a:t>https://www.fitsm.eu/download/280/</a:t>
            </a:r>
            <a:endParaRPr lang="en-US" dirty="0"/>
          </a:p>
        </p:txBody>
      </p:sp>
      <p:sp>
        <p:nvSpPr>
          <p:cNvPr id="4" name="Slide Number Placeholder 3">
            <a:extLst>
              <a:ext uri="{FF2B5EF4-FFF2-40B4-BE49-F238E27FC236}">
                <a16:creationId xmlns:a16="http://schemas.microsoft.com/office/drawing/2014/main" id="{5CDAF085-4206-4E3F-9246-DCF02E701DFF}"/>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5" name="Title 4">
            <a:extLst>
              <a:ext uri="{FF2B5EF4-FFF2-40B4-BE49-F238E27FC236}">
                <a16:creationId xmlns:a16="http://schemas.microsoft.com/office/drawing/2014/main" id="{5A401136-0A08-4CCD-84A9-711F55687635}"/>
              </a:ext>
            </a:extLst>
          </p:cNvPr>
          <p:cNvSpPr>
            <a:spLocks noGrp="1"/>
          </p:cNvSpPr>
          <p:nvPr>
            <p:ph type="title"/>
          </p:nvPr>
        </p:nvSpPr>
        <p:spPr/>
        <p:txBody>
          <a:bodyPr>
            <a:normAutofit fontScale="90000"/>
          </a:bodyPr>
          <a:lstStyle/>
          <a:p>
            <a:r>
              <a:rPr lang="en-GB" dirty="0"/>
              <a:t>Current criteria</a:t>
            </a:r>
          </a:p>
        </p:txBody>
      </p:sp>
      <p:sp>
        <p:nvSpPr>
          <p:cNvPr id="7" name="Footer Placeholder 3">
            <a:extLst>
              <a:ext uri="{FF2B5EF4-FFF2-40B4-BE49-F238E27FC236}">
                <a16:creationId xmlns:a16="http://schemas.microsoft.com/office/drawing/2014/main" id="{254D8099-53B6-4FEE-B46F-836A539DDD85}"/>
              </a:ext>
            </a:extLst>
          </p:cNvPr>
          <p:cNvSpPr>
            <a:spLocks noGrp="1"/>
          </p:cNvSpPr>
          <p:nvPr>
            <p:ph type="ftr" sz="quarter" idx="11"/>
          </p:nvPr>
        </p:nvSpPr>
        <p:spPr>
          <a:xfrm>
            <a:off x="1645921" y="6453336"/>
            <a:ext cx="8372722" cy="288032"/>
          </a:xfrm>
        </p:spPr>
        <p:txBody>
          <a:bodyPr>
            <a:normAutofit fontScale="92500" lnSpcReduction="10000"/>
          </a:bodyPr>
          <a:lstStyle/>
          <a:p>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4087270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57ECF4-9FE0-4005-B5F9-475A2B04E84A}"/>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5" name="Title 4">
            <a:extLst>
              <a:ext uri="{FF2B5EF4-FFF2-40B4-BE49-F238E27FC236}">
                <a16:creationId xmlns:a16="http://schemas.microsoft.com/office/drawing/2014/main" id="{4D8DBC9E-E14B-4854-AB29-4184C0B75B5D}"/>
              </a:ext>
            </a:extLst>
          </p:cNvPr>
          <p:cNvSpPr>
            <a:spLocks noGrp="1"/>
          </p:cNvSpPr>
          <p:nvPr>
            <p:ph type="title"/>
          </p:nvPr>
        </p:nvSpPr>
        <p:spPr/>
        <p:txBody>
          <a:bodyPr>
            <a:normAutofit fontScale="90000"/>
          </a:bodyPr>
          <a:lstStyle/>
          <a:p>
            <a:r>
              <a:rPr lang="en-GB" dirty="0"/>
              <a:t>Proposed next version of  inclusion criteria</a:t>
            </a:r>
          </a:p>
        </p:txBody>
      </p:sp>
      <p:sp>
        <p:nvSpPr>
          <p:cNvPr id="8" name="TextBox 7">
            <a:extLst>
              <a:ext uri="{FF2B5EF4-FFF2-40B4-BE49-F238E27FC236}">
                <a16:creationId xmlns:a16="http://schemas.microsoft.com/office/drawing/2014/main" id="{29140DED-DA2A-4E34-8ACD-DE42B0C4CFCE}"/>
              </a:ext>
            </a:extLst>
          </p:cNvPr>
          <p:cNvSpPr txBox="1"/>
          <p:nvPr/>
        </p:nvSpPr>
        <p:spPr>
          <a:xfrm>
            <a:off x="335360" y="1124744"/>
            <a:ext cx="11521280" cy="5478423"/>
          </a:xfrm>
          <a:prstGeom prst="rect">
            <a:avLst/>
          </a:prstGeom>
          <a:noFill/>
        </p:spPr>
        <p:txBody>
          <a:bodyPr wrap="square" rtlCol="0">
            <a:spAutoFit/>
          </a:bodyPr>
          <a:lstStyle/>
          <a:p>
            <a:pPr marL="285750" indent="-285750" fontAlgn="base">
              <a:buFont typeface="Arial" panose="020B0604020202020204" pitchFamily="34" charset="0"/>
              <a:buChar char="•"/>
            </a:pPr>
            <a:r>
              <a:rPr lang="en-US" sz="1400" dirty="0"/>
              <a:t>What resources may be connected to EOSC?</a:t>
            </a:r>
          </a:p>
          <a:p>
            <a:pPr marL="742950" lvl="1" indent="-285750" fontAlgn="base">
              <a:buFont typeface="Arial" panose="020B0604020202020204" pitchFamily="34" charset="0"/>
              <a:buChar char="•"/>
            </a:pPr>
            <a:r>
              <a:rPr lang="en-US" sz="1200" dirty="0"/>
              <a:t>Services. At present only services are being onboarded (though this is planned to change in future).</a:t>
            </a:r>
          </a:p>
          <a:p>
            <a:pPr marL="1200150" lvl="2" indent="-285750" fontAlgn="base">
              <a:buFont typeface="Arial" panose="020B0604020202020204" pitchFamily="34" charset="0"/>
              <a:buChar char="•"/>
            </a:pPr>
            <a:r>
              <a:rPr lang="en-US" sz="1200" dirty="0"/>
              <a:t>It must be an actual service</a:t>
            </a:r>
          </a:p>
          <a:p>
            <a:pPr marL="1657350" lvl="3" indent="-285750" fontAlgn="base">
              <a:buFont typeface="Arial" panose="020B0604020202020204" pitchFamily="34" charset="0"/>
              <a:buChar char="•"/>
            </a:pPr>
            <a:r>
              <a:rPr lang="en-US" sz="1200" dirty="0"/>
              <a:t>It must be a specific service offered ‘live’ to customers [1]. This may be an IT service, or a human service (e.g. training, consultancy).</a:t>
            </a:r>
          </a:p>
          <a:p>
            <a:pPr marL="1657350" lvl="3" indent="-285750" fontAlgn="base">
              <a:buFont typeface="Arial" panose="020B0604020202020204" pitchFamily="34" charset="0"/>
              <a:buChar char="•"/>
            </a:pPr>
            <a:r>
              <a:rPr lang="en-US" sz="1200" dirty="0"/>
              <a:t>It may not be a research product, for instance, a document, a dataset or a piece of software [2].</a:t>
            </a:r>
          </a:p>
          <a:p>
            <a:pPr marL="1200150" lvl="2" indent="-285750" fontAlgn="base">
              <a:buFont typeface="Arial" panose="020B0604020202020204" pitchFamily="34" charset="0"/>
              <a:buChar char="•"/>
            </a:pPr>
            <a:r>
              <a:rPr lang="en-US" sz="1200" dirty="0"/>
              <a:t>The Service must be discrete. It must be available and offer value on its own. It may not be only a feature of a larger service available while already using that service . </a:t>
            </a:r>
          </a:p>
          <a:p>
            <a:pPr marL="1200150" lvl="2" indent="-285750" fontAlgn="base">
              <a:buFont typeface="Arial" panose="020B0604020202020204" pitchFamily="34" charset="0"/>
              <a:buChar char="•"/>
            </a:pPr>
            <a:r>
              <a:rPr lang="en-US" sz="1200" b="1" dirty="0"/>
              <a:t>Services must meet  at least one of:</a:t>
            </a:r>
          </a:p>
          <a:p>
            <a:pPr marL="1657350" lvl="3" indent="-285750" fontAlgn="base">
              <a:buFont typeface="Arial" panose="020B0604020202020204" pitchFamily="34" charset="0"/>
              <a:buChar char="•"/>
            </a:pPr>
            <a:r>
              <a:rPr lang="en-US" sz="1200" b="1" dirty="0"/>
              <a:t>The service must be targeted to EOSC and EOSC communities [3]. </a:t>
            </a:r>
          </a:p>
          <a:p>
            <a:pPr marL="1657350" lvl="3" indent="-285750" fontAlgn="base">
              <a:buFont typeface="Arial" panose="020B0604020202020204" pitchFamily="34" charset="0"/>
              <a:buChar char="•"/>
            </a:pPr>
            <a:r>
              <a:rPr lang="en-US" sz="1200" b="1" dirty="0"/>
              <a:t>The service must build on or leverage EOSC capabilities to serve some other community.[4]   </a:t>
            </a:r>
          </a:p>
          <a:p>
            <a:pPr marL="742950" lvl="1" indent="-285750" fontAlgn="base">
              <a:buFont typeface="Arial" panose="020B0604020202020204" pitchFamily="34" charset="0"/>
              <a:buChar char="•"/>
            </a:pPr>
            <a:r>
              <a:rPr lang="en-US" sz="1400" dirty="0"/>
              <a:t>Research products (Rules TBD)</a:t>
            </a:r>
          </a:p>
          <a:p>
            <a:pPr marL="285750" indent="-285750" fontAlgn="base">
              <a:buFont typeface="Arial" panose="020B0604020202020204" pitchFamily="34" charset="0"/>
              <a:buChar char="•"/>
            </a:pPr>
            <a:r>
              <a:rPr lang="en-US" sz="1400" dirty="0"/>
              <a:t>A provider profile and resource profiles for each resource must be filled, including all required fields. </a:t>
            </a:r>
          </a:p>
          <a:p>
            <a:pPr marL="742950" lvl="1" indent="-285750" fontAlgn="base">
              <a:buFont typeface="Arial" panose="020B0604020202020204" pitchFamily="34" charset="0"/>
              <a:buChar char="•"/>
            </a:pPr>
            <a:r>
              <a:rPr lang="en-US" sz="1200" dirty="0"/>
              <a:t>URLs must be Fully Qualified Domain Names (FQDN)</a:t>
            </a:r>
          </a:p>
          <a:p>
            <a:pPr marL="742950" lvl="1" indent="-285750" fontAlgn="base">
              <a:buFont typeface="Arial" panose="020B0604020202020204" pitchFamily="34" charset="0"/>
              <a:buChar char="•"/>
            </a:pPr>
            <a:r>
              <a:rPr lang="en-US" sz="1200" dirty="0"/>
              <a:t>Key information must be in English</a:t>
            </a:r>
          </a:p>
          <a:p>
            <a:pPr marL="1200150" lvl="2" indent="-285750" fontAlgn="base">
              <a:buFont typeface="Arial" panose="020B0604020202020204" pitchFamily="34" charset="0"/>
              <a:buChar char="•"/>
            </a:pPr>
            <a:r>
              <a:rPr lang="en-US" sz="1200" dirty="0"/>
              <a:t>The provider and resource profiles must be in English</a:t>
            </a:r>
          </a:p>
          <a:p>
            <a:pPr marL="1200150" lvl="2" indent="-285750" fontAlgn="base">
              <a:buFont typeface="Arial" panose="020B0604020202020204" pitchFamily="34" charset="0"/>
              <a:buChar char="•"/>
            </a:pPr>
            <a:r>
              <a:rPr lang="en-US" sz="1200" dirty="0"/>
              <a:t>The basic information in the User Interface for the service must be available in English</a:t>
            </a:r>
          </a:p>
          <a:p>
            <a:pPr marL="1200150" lvl="2" indent="-285750" fontAlgn="base">
              <a:buFont typeface="Arial" panose="020B0604020202020204" pitchFamily="34" charset="0"/>
              <a:buChar char="•"/>
            </a:pPr>
            <a:r>
              <a:rPr lang="en-US" sz="1200" dirty="0"/>
              <a:t>Privacy statements, terms of use and SLA/SLS must be available in English. Other documentation may be in native language only. </a:t>
            </a:r>
          </a:p>
          <a:p>
            <a:pPr marL="1200150" lvl="2" indent="-285750" fontAlgn="base">
              <a:buFont typeface="Arial" panose="020B0604020202020204" pitchFamily="34" charset="0"/>
              <a:buChar char="•"/>
            </a:pPr>
            <a:r>
              <a:rPr lang="en-US" sz="1200" dirty="0"/>
              <a:t>The Helpdesk must be able to answer queries in English at a minimum.</a:t>
            </a:r>
            <a:endParaRPr lang="en-US" sz="1400" dirty="0"/>
          </a:p>
          <a:p>
            <a:pPr marL="285750" indent="-285750" fontAlgn="base">
              <a:buFont typeface="Arial" panose="020B0604020202020204" pitchFamily="34" charset="0"/>
              <a:buChar char="•"/>
            </a:pPr>
            <a:r>
              <a:rPr lang="en-US" sz="1400" dirty="0"/>
              <a:t>Resources must be both available in Europe and available in a European language [5]. </a:t>
            </a:r>
          </a:p>
          <a:p>
            <a:pPr marL="285750" indent="-285750" fontAlgn="base">
              <a:buFont typeface="Arial" panose="020B0604020202020204" pitchFamily="34" charset="0"/>
              <a:buChar char="•"/>
            </a:pPr>
            <a:r>
              <a:rPr lang="en-US" sz="1400" dirty="0"/>
              <a:t>The provider must agree to periodically update data on themselves and their resources to keep it current (to be covered in Provider agreement, TBD) </a:t>
            </a:r>
          </a:p>
          <a:p>
            <a:br>
              <a:rPr lang="en-US" dirty="0"/>
            </a:br>
            <a:r>
              <a:rPr lang="en-US" sz="1000" dirty="0"/>
              <a:t>[1] Filling e.g. the definition according to </a:t>
            </a:r>
            <a:r>
              <a:rPr lang="en-US" sz="1000" u="sng" dirty="0">
                <a:hlinkClick r:id="rId2"/>
              </a:rPr>
              <a:t>FitSM-0</a:t>
            </a:r>
            <a:r>
              <a:rPr lang="en-US" sz="1000" dirty="0"/>
              <a:t> - Service: Way to provide value to customers through bringing about results that they want to achieve. Note: In the context of the FitSM standard series, when referring to services, usually IT services are meant. From </a:t>
            </a:r>
            <a:r>
              <a:rPr lang="en-US" sz="1000" dirty="0">
                <a:hlinkClick r:id="rId3"/>
              </a:rPr>
              <a:t>https://www.fitsm.eu/download/280/</a:t>
            </a:r>
            <a:r>
              <a:rPr lang="en-US" sz="1000" dirty="0"/>
              <a:t> It should not be a generic menu of services from a provider, but the specific services themselves. </a:t>
            </a:r>
          </a:p>
          <a:p>
            <a:r>
              <a:rPr lang="en-US" sz="1000" dirty="0"/>
              <a:t>[2] A data repository service providing some annotation, tools over the data sets, enhanced features is likely a service. A simple link to a data file is not. </a:t>
            </a:r>
          </a:p>
          <a:p>
            <a:r>
              <a:rPr lang="en-US" sz="1000" dirty="0"/>
              <a:t>[3] For instance, could be a service from the research community for researchers, or if a commercial service, includes a clear offer </a:t>
            </a:r>
            <a:r>
              <a:rPr lang="en-US" sz="1000" dirty="0" err="1"/>
              <a:t>targetted</a:t>
            </a:r>
            <a:r>
              <a:rPr lang="en-US" sz="1000" dirty="0"/>
              <a:t> at EOSC and research customers which addresses them, rather than be a generic commercial service. One example of the latter is a joint procurement framework </a:t>
            </a:r>
            <a:r>
              <a:rPr lang="en-US" sz="1000" dirty="0" err="1"/>
              <a:t>targetting</a:t>
            </a:r>
            <a:r>
              <a:rPr lang="en-US" sz="1000" dirty="0"/>
              <a:t> EOSC. </a:t>
            </a:r>
          </a:p>
          <a:p>
            <a:r>
              <a:rPr lang="en-US" sz="1000" dirty="0"/>
              <a:t>[4] For instance, services through the Digital Innovation Hubs which build on EOSC expertise, resources and capabilities to create new, innovative commercial services</a:t>
            </a:r>
          </a:p>
          <a:p>
            <a:r>
              <a:rPr lang="en-US" sz="1000" dirty="0"/>
              <a:t>[5] See </a:t>
            </a:r>
            <a:r>
              <a:rPr lang="en-US" sz="1000" dirty="0">
                <a:hlinkClick r:id="rId4"/>
              </a:rPr>
              <a:t>https://europa.eu/european-union/about-eu/eu-languages_en</a:t>
            </a:r>
            <a:endParaRPr lang="en-GB" sz="1000" dirty="0"/>
          </a:p>
        </p:txBody>
      </p:sp>
      <p:sp>
        <p:nvSpPr>
          <p:cNvPr id="7" name="Footer Placeholder 3">
            <a:extLst>
              <a:ext uri="{FF2B5EF4-FFF2-40B4-BE49-F238E27FC236}">
                <a16:creationId xmlns:a16="http://schemas.microsoft.com/office/drawing/2014/main" id="{B1501EAF-C691-4FE0-AC5F-96917F88DE3B}"/>
              </a:ext>
            </a:extLst>
          </p:cNvPr>
          <p:cNvSpPr>
            <a:spLocks noGrp="1"/>
          </p:cNvSpPr>
          <p:nvPr>
            <p:ph type="ftr" sz="quarter" idx="11"/>
          </p:nvPr>
        </p:nvSpPr>
        <p:spPr>
          <a:xfrm>
            <a:off x="1645921" y="6453336"/>
            <a:ext cx="8372722" cy="288032"/>
          </a:xfrm>
        </p:spPr>
        <p:txBody>
          <a:bodyPr>
            <a:normAutofit fontScale="92500" lnSpcReduction="10000"/>
          </a:bodyPr>
          <a:lstStyle/>
          <a:p>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131747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13634-D357-4E4E-AE15-1486F6269C4E}"/>
              </a:ext>
            </a:extLst>
          </p:cNvPr>
          <p:cNvSpPr>
            <a:spLocks noGrp="1"/>
          </p:cNvSpPr>
          <p:nvPr>
            <p:ph idx="1"/>
          </p:nvPr>
        </p:nvSpPr>
        <p:spPr>
          <a:xfrm>
            <a:off x="335360" y="1268763"/>
            <a:ext cx="7056784" cy="4855007"/>
          </a:xfrm>
        </p:spPr>
        <p:txBody>
          <a:bodyPr/>
          <a:lstStyle/>
          <a:p>
            <a:r>
              <a:rPr lang="en-GB" dirty="0"/>
              <a:t>The file you are asked to fill to provide information to EOSC-hub</a:t>
            </a:r>
          </a:p>
          <a:p>
            <a:pPr lvl="1"/>
            <a:r>
              <a:rPr lang="en-GB" dirty="0"/>
              <a:t>Current version, 1.3.0 </a:t>
            </a:r>
          </a:p>
          <a:p>
            <a:pPr lvl="1"/>
            <a:r>
              <a:rPr lang="en-GB" dirty="0"/>
              <a:t>Data on providers and the resources they want to onboard (Services for now)</a:t>
            </a:r>
          </a:p>
          <a:p>
            <a:pPr lvl="1"/>
            <a:r>
              <a:rPr lang="en-GB" dirty="0"/>
              <a:t>Quite large set of data</a:t>
            </a:r>
          </a:p>
          <a:p>
            <a:pPr lvl="2"/>
            <a:r>
              <a:rPr lang="en-GB" dirty="0"/>
              <a:t>Mix of required and optional</a:t>
            </a:r>
          </a:p>
          <a:p>
            <a:pPr lvl="1"/>
            <a:r>
              <a:rPr lang="en-GB" dirty="0"/>
              <a:t>Assistance in the file</a:t>
            </a:r>
          </a:p>
          <a:p>
            <a:r>
              <a:rPr lang="en-GB" dirty="0"/>
              <a:t>FOLLOW ALONG: </a:t>
            </a:r>
            <a:r>
              <a:rPr lang="en-GB" dirty="0">
                <a:solidFill>
                  <a:schemeClr val="tx2"/>
                </a:solidFill>
              </a:rPr>
              <a:t>bit.ly/EOSC-SDT-DEMO</a:t>
            </a:r>
            <a:endParaRPr lang="en-GB" dirty="0"/>
          </a:p>
        </p:txBody>
      </p:sp>
      <p:sp>
        <p:nvSpPr>
          <p:cNvPr id="5" name="Slide Number Placeholder 4">
            <a:extLst>
              <a:ext uri="{FF2B5EF4-FFF2-40B4-BE49-F238E27FC236}">
                <a16:creationId xmlns:a16="http://schemas.microsoft.com/office/drawing/2014/main" id="{7B9FC435-D875-49BA-8CEB-35C0B4B0F357}"/>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6" name="Title 5">
            <a:extLst>
              <a:ext uri="{FF2B5EF4-FFF2-40B4-BE49-F238E27FC236}">
                <a16:creationId xmlns:a16="http://schemas.microsoft.com/office/drawing/2014/main" id="{426B0D98-42B1-4D55-BAF6-8AA81BAD6FCE}"/>
              </a:ext>
            </a:extLst>
          </p:cNvPr>
          <p:cNvSpPr>
            <a:spLocks noGrp="1"/>
          </p:cNvSpPr>
          <p:nvPr>
            <p:ph type="title"/>
          </p:nvPr>
        </p:nvSpPr>
        <p:spPr/>
        <p:txBody>
          <a:bodyPr>
            <a:normAutofit fontScale="90000"/>
          </a:bodyPr>
          <a:lstStyle/>
          <a:p>
            <a:r>
              <a:rPr lang="en-GB" dirty="0"/>
              <a:t>The current Service Description Template </a:t>
            </a:r>
          </a:p>
        </p:txBody>
      </p:sp>
      <p:pic>
        <p:nvPicPr>
          <p:cNvPr id="7" name="Picture 6">
            <a:extLst>
              <a:ext uri="{FF2B5EF4-FFF2-40B4-BE49-F238E27FC236}">
                <a16:creationId xmlns:a16="http://schemas.microsoft.com/office/drawing/2014/main" id="{0D3FB9CD-6F7F-44BD-B5C1-3ED837EDB2FA}"/>
              </a:ext>
            </a:extLst>
          </p:cNvPr>
          <p:cNvPicPr>
            <a:picLocks noChangeAspect="1"/>
          </p:cNvPicPr>
          <p:nvPr/>
        </p:nvPicPr>
        <p:blipFill>
          <a:blip r:embed="rId2"/>
          <a:stretch>
            <a:fillRect/>
          </a:stretch>
        </p:blipFill>
        <p:spPr>
          <a:xfrm>
            <a:off x="7187464" y="1196752"/>
            <a:ext cx="4652854" cy="3888432"/>
          </a:xfrm>
          <a:prstGeom prst="rect">
            <a:avLst/>
          </a:prstGeom>
          <a:ln>
            <a:solidFill>
              <a:schemeClr val="accent1"/>
            </a:solidFill>
          </a:ln>
        </p:spPr>
      </p:pic>
      <p:sp>
        <p:nvSpPr>
          <p:cNvPr id="8" name="Footer Placeholder 3">
            <a:extLst>
              <a:ext uri="{FF2B5EF4-FFF2-40B4-BE49-F238E27FC236}">
                <a16:creationId xmlns:a16="http://schemas.microsoft.com/office/drawing/2014/main" id="{5B1ADBE1-1AF3-469D-A102-980B0580B471}"/>
              </a:ext>
            </a:extLst>
          </p:cNvPr>
          <p:cNvSpPr>
            <a:spLocks noGrp="1"/>
          </p:cNvSpPr>
          <p:nvPr>
            <p:ph type="ftr" sz="quarter" idx="11"/>
          </p:nvPr>
        </p:nvSpPr>
        <p:spPr>
          <a:xfrm>
            <a:off x="1645921" y="6453336"/>
            <a:ext cx="8372722" cy="288032"/>
          </a:xfrm>
        </p:spPr>
        <p:txBody>
          <a:bodyPr>
            <a:normAutofit fontScale="92500" lnSpcReduction="10000"/>
          </a:bodyPr>
          <a:lstStyle/>
          <a:p>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2121028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801FC0-C3CD-433C-BF13-B2B689A7C8BE}"/>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6" name="Title 5">
            <a:extLst>
              <a:ext uri="{FF2B5EF4-FFF2-40B4-BE49-F238E27FC236}">
                <a16:creationId xmlns:a16="http://schemas.microsoft.com/office/drawing/2014/main" id="{B3CD7407-7EE1-4CC9-8B4B-74D2FF916E1B}"/>
              </a:ext>
            </a:extLst>
          </p:cNvPr>
          <p:cNvSpPr>
            <a:spLocks noGrp="1"/>
          </p:cNvSpPr>
          <p:nvPr>
            <p:ph type="title"/>
          </p:nvPr>
        </p:nvSpPr>
        <p:spPr/>
        <p:txBody>
          <a:bodyPr>
            <a:normAutofit fontScale="90000"/>
          </a:bodyPr>
          <a:lstStyle/>
          <a:p>
            <a:r>
              <a:rPr lang="en-GB" dirty="0"/>
              <a:t>Service Provider</a:t>
            </a:r>
          </a:p>
        </p:txBody>
      </p:sp>
      <p:pic>
        <p:nvPicPr>
          <p:cNvPr id="7" name="Picture 6">
            <a:extLst>
              <a:ext uri="{FF2B5EF4-FFF2-40B4-BE49-F238E27FC236}">
                <a16:creationId xmlns:a16="http://schemas.microsoft.com/office/drawing/2014/main" id="{FC0ABD35-BF86-4DB5-ACB8-EBD009AB0DC5}"/>
              </a:ext>
            </a:extLst>
          </p:cNvPr>
          <p:cNvPicPr>
            <a:picLocks noChangeAspect="1"/>
          </p:cNvPicPr>
          <p:nvPr/>
        </p:nvPicPr>
        <p:blipFill>
          <a:blip r:embed="rId3"/>
          <a:stretch>
            <a:fillRect/>
          </a:stretch>
        </p:blipFill>
        <p:spPr>
          <a:xfrm>
            <a:off x="191344" y="1089849"/>
            <a:ext cx="11809312" cy="4678302"/>
          </a:xfrm>
          <a:prstGeom prst="rect">
            <a:avLst/>
          </a:prstGeom>
        </p:spPr>
      </p:pic>
      <p:sp>
        <p:nvSpPr>
          <p:cNvPr id="8" name="TextBox 7">
            <a:extLst>
              <a:ext uri="{FF2B5EF4-FFF2-40B4-BE49-F238E27FC236}">
                <a16:creationId xmlns:a16="http://schemas.microsoft.com/office/drawing/2014/main" id="{B3D57209-D0FE-4EDC-B93F-BAE43062B716}"/>
              </a:ext>
            </a:extLst>
          </p:cNvPr>
          <p:cNvSpPr txBox="1"/>
          <p:nvPr/>
        </p:nvSpPr>
        <p:spPr>
          <a:xfrm>
            <a:off x="8110431" y="472548"/>
            <a:ext cx="3816424" cy="646331"/>
          </a:xfrm>
          <a:prstGeom prst="rect">
            <a:avLst/>
          </a:prstGeom>
          <a:noFill/>
        </p:spPr>
        <p:txBody>
          <a:bodyPr wrap="square" rtlCol="0">
            <a:spAutoFit/>
          </a:bodyPr>
          <a:lstStyle/>
          <a:p>
            <a:r>
              <a:rPr lang="en-GB" dirty="0">
                <a:solidFill>
                  <a:schemeClr val="tx2"/>
                </a:solidFill>
              </a:rPr>
              <a:t>View the SDT:  bit.ly/EOSC-SDT-DEMO</a:t>
            </a:r>
          </a:p>
          <a:p>
            <a:endParaRPr lang="en-GB" dirty="0"/>
          </a:p>
        </p:txBody>
      </p:sp>
      <p:sp>
        <p:nvSpPr>
          <p:cNvPr id="9" name="Footer Placeholder 3">
            <a:extLst>
              <a:ext uri="{FF2B5EF4-FFF2-40B4-BE49-F238E27FC236}">
                <a16:creationId xmlns:a16="http://schemas.microsoft.com/office/drawing/2014/main" id="{5067C132-E708-41E9-90C5-C8F68C6F3F5C}"/>
              </a:ext>
            </a:extLst>
          </p:cNvPr>
          <p:cNvSpPr>
            <a:spLocks noGrp="1"/>
          </p:cNvSpPr>
          <p:nvPr>
            <p:ph type="ftr" sz="quarter" idx="11"/>
          </p:nvPr>
        </p:nvSpPr>
        <p:spPr>
          <a:xfrm>
            <a:off x="1645921" y="6453336"/>
            <a:ext cx="8372722" cy="288032"/>
          </a:xfrm>
        </p:spPr>
        <p:txBody>
          <a:bodyPr>
            <a:normAutofit fontScale="92500" lnSpcReduction="10000"/>
          </a:bodyPr>
          <a:lstStyle/>
          <a:p>
            <a:r>
              <a:rPr lang="en-US" dirty="0">
                <a:solidFill>
                  <a:srgbClr val="1C3046"/>
                </a:solidFill>
              </a:rPr>
              <a:t>EOSC portal service onboarding – </a:t>
            </a:r>
            <a:r>
              <a:rPr lang="en-US" dirty="0" err="1">
                <a:solidFill>
                  <a:srgbClr val="1C3046"/>
                </a:solidFill>
              </a:rPr>
              <a:t>ExPaNDS</a:t>
            </a:r>
            <a:r>
              <a:rPr lang="en-US" dirty="0">
                <a:solidFill>
                  <a:srgbClr val="1C3046"/>
                </a:solidFill>
              </a:rPr>
              <a:t> Webinar – 15 July 2020</a:t>
            </a:r>
            <a:endParaRPr lang="en-US" dirty="0"/>
          </a:p>
        </p:txBody>
      </p:sp>
    </p:spTree>
    <p:extLst>
      <p:ext uri="{BB962C8B-B14F-4D97-AF65-F5344CB8AC3E}">
        <p14:creationId xmlns:p14="http://schemas.microsoft.com/office/powerpoint/2010/main" val="44160790"/>
      </p:ext>
    </p:extLst>
  </p:cSld>
  <p:clrMapOvr>
    <a:masterClrMapping/>
  </p:clrMapOvr>
</p:sld>
</file>

<file path=ppt/theme/theme1.xml><?xml version="1.0" encoding="utf-8"?>
<a:theme xmlns:a="http://schemas.openxmlformats.org/drawingml/2006/main" name="slide_base">
  <a:themeElements>
    <a:clrScheme name="Eudat-Color">
      <a:dk1>
        <a:srgbClr val="515151"/>
      </a:dk1>
      <a:lt1>
        <a:sysClr val="window" lastClr="FFFFFF"/>
      </a:lt1>
      <a:dk2>
        <a:srgbClr val="1F497D"/>
      </a:dk2>
      <a:lt2>
        <a:srgbClr val="EEECE1"/>
      </a:lt2>
      <a:accent1>
        <a:srgbClr val="1B216E"/>
      </a:accent1>
      <a:accent2>
        <a:srgbClr val="B01813"/>
      </a:accent2>
      <a:accent3>
        <a:srgbClr val="DF3A10"/>
      </a:accent3>
      <a:accent4>
        <a:srgbClr val="F39605"/>
      </a:accent4>
      <a:accent5>
        <a:srgbClr val="FBBE09"/>
      </a:accent5>
      <a:accent6>
        <a:srgbClr val="FFF3E6"/>
      </a:accent6>
      <a:hlink>
        <a:srgbClr val="B11913"/>
      </a:hlink>
      <a:folHlink>
        <a:srgbClr val="DF3B1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OSC_HUB_16-9_ppt_template_v0.8" id="{9CDFA9BE-7092-44FD-8A51-7A76416C6E1C}" vid="{6809394B-C34C-484C-875C-DAD7D838104C}"/>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EOSC_HUB_16-9_ppt_template_v0.8</Template>
  <TotalTime>5706</TotalTime>
  <Words>2105</Words>
  <Application>Microsoft Office PowerPoint</Application>
  <PresentationFormat>Widescreen</PresentationFormat>
  <Paragraphs>252</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Source Sans Pro</vt:lpstr>
      <vt:lpstr>Wingdings</vt:lpstr>
      <vt:lpstr>slide_base</vt:lpstr>
      <vt:lpstr>PowerPoint Presentation</vt:lpstr>
      <vt:lpstr>So you want to bring your service to EOSC…</vt:lpstr>
      <vt:lpstr>What is ‘onboarding’</vt:lpstr>
      <vt:lpstr>From who, to where?</vt:lpstr>
      <vt:lpstr>The current meta process for providers</vt:lpstr>
      <vt:lpstr>Current criteria</vt:lpstr>
      <vt:lpstr>Proposed next version of  inclusion criteria</vt:lpstr>
      <vt:lpstr>The current Service Description Template </vt:lpstr>
      <vt:lpstr>Service Provider</vt:lpstr>
      <vt:lpstr>Service Description 1</vt:lpstr>
      <vt:lpstr>Service Description 2</vt:lpstr>
      <vt:lpstr>Service Description 3</vt:lpstr>
      <vt:lpstr>Service Description 4</vt:lpstr>
      <vt:lpstr>Service Management 1</vt:lpstr>
      <vt:lpstr>Service Management 2</vt:lpstr>
      <vt:lpstr>Access &amp; Order</vt:lpstr>
      <vt:lpstr>Attribution</vt:lpstr>
      <vt:lpstr>Supporting info </vt:lpstr>
      <vt:lpstr>Publication</vt:lpstr>
      <vt:lpstr>Maintenance of entries</vt:lpstr>
      <vt:lpstr>Next steps</vt:lpstr>
      <vt:lpstr>EOSC Interest groups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Owen Appleton</dc:creator>
  <cp:lastModifiedBy>Diego</cp:lastModifiedBy>
  <cp:revision>83</cp:revision>
  <dcterms:created xsi:type="dcterms:W3CDTF">2020-05-18T08:10:04Z</dcterms:created>
  <dcterms:modified xsi:type="dcterms:W3CDTF">2020-07-15T09:22:36Z</dcterms:modified>
</cp:coreProperties>
</file>